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387" r:id="rId3"/>
    <p:sldId id="350" r:id="rId4"/>
    <p:sldId id="351" r:id="rId5"/>
    <p:sldId id="357" r:id="rId6"/>
    <p:sldId id="353" r:id="rId7"/>
    <p:sldId id="371" r:id="rId8"/>
    <p:sldId id="372" r:id="rId9"/>
    <p:sldId id="373" r:id="rId10"/>
    <p:sldId id="374" r:id="rId11"/>
    <p:sldId id="376" r:id="rId12"/>
    <p:sldId id="377" r:id="rId13"/>
    <p:sldId id="375" r:id="rId14"/>
    <p:sldId id="356" r:id="rId15"/>
    <p:sldId id="378" r:id="rId16"/>
    <p:sldId id="355" r:id="rId17"/>
    <p:sldId id="382" r:id="rId18"/>
    <p:sldId id="386" r:id="rId19"/>
    <p:sldId id="379" r:id="rId20"/>
    <p:sldId id="380" r:id="rId21"/>
    <p:sldId id="383" r:id="rId22"/>
    <p:sldId id="381" r:id="rId23"/>
    <p:sldId id="384" r:id="rId24"/>
    <p:sldId id="385" r:id="rId25"/>
    <p:sldId id="352" r:id="rId26"/>
    <p:sldId id="358" r:id="rId27"/>
    <p:sldId id="363" r:id="rId28"/>
    <p:sldId id="369" r:id="rId29"/>
    <p:sldId id="399" r:id="rId30"/>
    <p:sldId id="400" r:id="rId31"/>
    <p:sldId id="401" r:id="rId32"/>
    <p:sldId id="402" r:id="rId33"/>
    <p:sldId id="370" r:id="rId34"/>
    <p:sldId id="403" r:id="rId35"/>
    <p:sldId id="364" r:id="rId36"/>
    <p:sldId id="365" r:id="rId37"/>
    <p:sldId id="388" r:id="rId38"/>
    <p:sldId id="367" r:id="rId39"/>
    <p:sldId id="366" r:id="rId40"/>
    <p:sldId id="389" r:id="rId41"/>
    <p:sldId id="390" r:id="rId42"/>
    <p:sldId id="391" r:id="rId43"/>
    <p:sldId id="392" r:id="rId44"/>
    <p:sldId id="393" r:id="rId45"/>
    <p:sldId id="361" r:id="rId46"/>
    <p:sldId id="394" r:id="rId47"/>
    <p:sldId id="395" r:id="rId48"/>
    <p:sldId id="396" r:id="rId49"/>
    <p:sldId id="397" r:id="rId50"/>
    <p:sldId id="404" r:id="rId51"/>
    <p:sldId id="405" r:id="rId52"/>
    <p:sldId id="359" r:id="rId53"/>
    <p:sldId id="398" r:id="rId54"/>
    <p:sldId id="362" r:id="rId55"/>
    <p:sldId id="368" r:id="rId56"/>
    <p:sldId id="406" r:id="rId57"/>
    <p:sldId id="407" r:id="rId58"/>
    <p:sldId id="268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432" autoAdjust="0"/>
  </p:normalViewPr>
  <p:slideViewPr>
    <p:cSldViewPr snapToGrid="0">
      <p:cViewPr varScale="1">
        <p:scale>
          <a:sx n="70" d="100"/>
          <a:sy n="70" d="100"/>
        </p:scale>
        <p:origin x="1094" y="53"/>
      </p:cViewPr>
      <p:guideLst/>
    </p:cSldViewPr>
  </p:slideViewPr>
  <p:outlineViewPr>
    <p:cViewPr>
      <p:scale>
        <a:sx n="33" d="100"/>
        <a:sy n="33" d="100"/>
      </p:scale>
      <p:origin x="0" y="-67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15:56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15:56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15:56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15:56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15:56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15:56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15:56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15:56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15:56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15:56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15:56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OpenStreetMap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és </a:t>
            </a:r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Overpass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</a:t>
            </a:r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Turbo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2.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openstreetmap.org/wiki/Overpass_turbo/Wizard#Tag_searche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.elte.hu/dstore/document/2602/Ungv%C3%A1ri_Zsuzsanna_jegyzet_adatb%C3%A1ny%C3%A1szat.pdf" TargetMode="External"/><Relationship Id="rId2" Type="http://schemas.openxmlformats.org/officeDocument/2006/relationships/hyperlink" Target="https://wiki.openstreetmap.org/wiki/Overpass_API/Language_Gui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overpass-api.de/query_form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verpass-turbo.e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OpenStreetMap</a:t>
            </a:r>
            <a:r>
              <a:rPr lang="hu-HU" dirty="0"/>
              <a:t> és </a:t>
            </a:r>
            <a:r>
              <a:rPr lang="hu-HU" dirty="0" err="1"/>
              <a:t>Overpass</a:t>
            </a:r>
            <a:r>
              <a:rPr lang="hu-HU" dirty="0"/>
              <a:t> </a:t>
            </a:r>
            <a:r>
              <a:rPr lang="hu-HU" dirty="0" err="1"/>
              <a:t>Turbo</a:t>
            </a:r>
            <a:r>
              <a:rPr lang="hu-HU" dirty="0"/>
              <a:t> 2.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GIS-rendszerek és -alkalmazások 2.</a:t>
            </a:r>
          </a:p>
          <a:p>
            <a:r>
              <a:rPr lang="hu-HU" dirty="0"/>
              <a:t>2026.02.16.</a:t>
            </a:r>
          </a:p>
          <a:p>
            <a:r>
              <a:rPr lang="hu-HU" noProof="0" dirty="0"/>
              <a:t>Bede-Fazekas Ákos</a:t>
            </a:r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8F020-C47F-5525-E712-E66A13610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szöveg, térkép, képernyőkép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2EEE341-6EBC-FDE5-9CC3-404DB6FCC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359315"/>
            <a:ext cx="8129153" cy="3455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DA722D5-A043-83F9-0ADE-F4AB667E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Felület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203994-E280-6D7D-D069-CD2BCB632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048000" cy="4754563"/>
          </a:xfrm>
        </p:spPr>
        <p:txBody>
          <a:bodyPr/>
          <a:lstStyle/>
          <a:p>
            <a:r>
              <a:rPr lang="hu-HU" dirty="0"/>
              <a:t>lekérdezés-összeállító varázsló</a:t>
            </a:r>
          </a:p>
          <a:p>
            <a:r>
              <a:rPr lang="hu-HU" dirty="0"/>
              <a:t>szerkesztő</a:t>
            </a:r>
          </a:p>
          <a:p>
            <a:r>
              <a:rPr lang="hu-HU" dirty="0"/>
              <a:t>futtatás</a:t>
            </a:r>
          </a:p>
          <a:p>
            <a:r>
              <a:rPr lang="hu-HU" dirty="0">
                <a:solidFill>
                  <a:srgbClr val="FF0000"/>
                </a:solidFill>
              </a:rPr>
              <a:t>eredmény megjelenítése térképen</a:t>
            </a:r>
          </a:p>
          <a:p>
            <a:r>
              <a:rPr lang="hu-HU" dirty="0"/>
              <a:t>eredmény statisztikája</a:t>
            </a:r>
          </a:p>
          <a:p>
            <a:r>
              <a:rPr lang="hu-HU" dirty="0"/>
              <a:t>eredmény megjelenítése adatként</a:t>
            </a:r>
          </a:p>
          <a:p>
            <a:r>
              <a:rPr lang="hu-HU" dirty="0"/>
              <a:t>eredmény exportálása (kép, térinformatikai fájl)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D9EC16-B395-36EC-8C35-DFB1BF09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4C9B9DA-4BF6-4ADB-7976-181B53AA4329}"/>
              </a:ext>
            </a:extLst>
          </p:cNvPr>
          <p:cNvSpPr/>
          <p:nvPr/>
        </p:nvSpPr>
        <p:spPr>
          <a:xfrm flipH="1">
            <a:off x="6172200" y="2640330"/>
            <a:ext cx="5843152" cy="3174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ED623C7-349E-5CAE-C029-1388F98B7925}"/>
              </a:ext>
            </a:extLst>
          </p:cNvPr>
          <p:cNvSpPr/>
          <p:nvPr/>
        </p:nvSpPr>
        <p:spPr>
          <a:xfrm>
            <a:off x="10959292" y="2358621"/>
            <a:ext cx="592282" cy="281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11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CEADB-D3B6-92E9-294F-7C4D325C0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térkép, képernyőkép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7513058-B0D8-73B8-AE8D-64BF62A4B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359315"/>
            <a:ext cx="8129153" cy="3455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60B0E3A-7D82-8B12-B75E-85BA5F497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Felület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E77DC0-0E08-A0FA-45C9-4459E6ED7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048000" cy="4754563"/>
          </a:xfrm>
        </p:spPr>
        <p:txBody>
          <a:bodyPr/>
          <a:lstStyle/>
          <a:p>
            <a:r>
              <a:rPr lang="hu-HU" dirty="0"/>
              <a:t>lekérdezés-összeállító varázsló</a:t>
            </a:r>
          </a:p>
          <a:p>
            <a:r>
              <a:rPr lang="hu-HU" dirty="0"/>
              <a:t>szerkesztő</a:t>
            </a:r>
          </a:p>
          <a:p>
            <a:r>
              <a:rPr lang="hu-HU" dirty="0"/>
              <a:t>futtatás</a:t>
            </a:r>
          </a:p>
          <a:p>
            <a:r>
              <a:rPr lang="hu-HU" dirty="0"/>
              <a:t>eredmény megjelenítése térképen</a:t>
            </a:r>
          </a:p>
          <a:p>
            <a:r>
              <a:rPr lang="hu-HU" dirty="0">
                <a:solidFill>
                  <a:srgbClr val="FF0000"/>
                </a:solidFill>
              </a:rPr>
              <a:t>eredmény statisztikája</a:t>
            </a:r>
          </a:p>
          <a:p>
            <a:r>
              <a:rPr lang="hu-HU" dirty="0"/>
              <a:t>eredmény megjelenítése adatként</a:t>
            </a:r>
          </a:p>
          <a:p>
            <a:r>
              <a:rPr lang="hu-HU" dirty="0"/>
              <a:t>eredmény exportálása (kép, térinformatikai fájl)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16B64AA-FC0E-E755-98B8-8AE1A18B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FC4D281-2403-8325-B7B6-8A7C9D3286DF}"/>
              </a:ext>
            </a:extLst>
          </p:cNvPr>
          <p:cNvSpPr/>
          <p:nvPr/>
        </p:nvSpPr>
        <p:spPr>
          <a:xfrm flipH="1">
            <a:off x="10504169" y="5566410"/>
            <a:ext cx="1511182" cy="248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73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F00C2-F7F8-1D6D-C728-AE47D6D42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, térkép, képernyőkép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A920680-25DC-CB23-3CA3-738AEC5E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359315"/>
            <a:ext cx="8129153" cy="3455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9240828-2CE4-E018-80FC-C1D27C47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Felület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71F47A-D5F0-42A3-A978-DB25882A9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048000" cy="4754563"/>
          </a:xfrm>
        </p:spPr>
        <p:txBody>
          <a:bodyPr/>
          <a:lstStyle/>
          <a:p>
            <a:r>
              <a:rPr lang="hu-HU" dirty="0"/>
              <a:t>lekérdezés-összeállító varázsló</a:t>
            </a:r>
          </a:p>
          <a:p>
            <a:r>
              <a:rPr lang="hu-HU" dirty="0"/>
              <a:t>szerkesztő</a:t>
            </a:r>
          </a:p>
          <a:p>
            <a:r>
              <a:rPr lang="hu-HU" dirty="0"/>
              <a:t>futtatás</a:t>
            </a:r>
          </a:p>
          <a:p>
            <a:r>
              <a:rPr lang="hu-HU" dirty="0"/>
              <a:t>eredmény megjelenítése térképen</a:t>
            </a:r>
          </a:p>
          <a:p>
            <a:r>
              <a:rPr lang="hu-HU" dirty="0"/>
              <a:t>eredmény statisztikája</a:t>
            </a:r>
          </a:p>
          <a:p>
            <a:r>
              <a:rPr lang="hu-HU" dirty="0">
                <a:solidFill>
                  <a:srgbClr val="FF0000"/>
                </a:solidFill>
              </a:rPr>
              <a:t>eredmény megjelenítése adatként</a:t>
            </a:r>
          </a:p>
          <a:p>
            <a:r>
              <a:rPr lang="hu-HU" dirty="0"/>
              <a:t>eredmény exportálása (kép, térinformatikai fájl)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DE11FF-CF05-267F-794A-CD7D6AC1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1708268-70C9-9AC8-B687-C5FED8838958}"/>
              </a:ext>
            </a:extLst>
          </p:cNvPr>
          <p:cNvSpPr/>
          <p:nvPr/>
        </p:nvSpPr>
        <p:spPr>
          <a:xfrm>
            <a:off x="11498579" y="2347191"/>
            <a:ext cx="520583" cy="281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 descr="A képen szöveg, menü, képernyőkép, dokumentu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7919FB5-11A8-0293-6B7E-333646E52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483" y="415521"/>
            <a:ext cx="5209813" cy="38633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6067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75350-AB45-C37F-FD38-C754DB68F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, térkép, képernyőkép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5DA6FBF-A574-C748-BE75-FF97312C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359315"/>
            <a:ext cx="8129153" cy="3455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2AC1281-64BD-61C0-3E67-7B82B83E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Felület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923374-DA02-2BD9-3056-BFAD024BD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048000" cy="4754563"/>
          </a:xfrm>
        </p:spPr>
        <p:txBody>
          <a:bodyPr/>
          <a:lstStyle/>
          <a:p>
            <a:r>
              <a:rPr lang="hu-HU" dirty="0"/>
              <a:t>lekérdezés-összeállító varázsló</a:t>
            </a:r>
          </a:p>
          <a:p>
            <a:r>
              <a:rPr lang="hu-HU" dirty="0"/>
              <a:t>szerkesztő</a:t>
            </a:r>
          </a:p>
          <a:p>
            <a:r>
              <a:rPr lang="hu-HU" dirty="0"/>
              <a:t>futtatás</a:t>
            </a:r>
          </a:p>
          <a:p>
            <a:r>
              <a:rPr lang="hu-HU" dirty="0"/>
              <a:t>eredmény megjelenítése térképen</a:t>
            </a:r>
          </a:p>
          <a:p>
            <a:r>
              <a:rPr lang="hu-HU" dirty="0"/>
              <a:t>eredmény statisztikája</a:t>
            </a:r>
          </a:p>
          <a:p>
            <a:r>
              <a:rPr lang="hu-HU" dirty="0"/>
              <a:t>eredmény megjelenítése adatként</a:t>
            </a:r>
          </a:p>
          <a:p>
            <a:r>
              <a:rPr lang="hu-HU" dirty="0">
                <a:solidFill>
                  <a:srgbClr val="FF0000"/>
                </a:solidFill>
              </a:rPr>
              <a:t>eredmény exportálása (kép, térinformatikai fájl)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D65BE30-4820-5C54-91A1-F3545A2C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7" name="Kép 6" descr="A képen szöveg, képernyőkép, szá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26B44EC-28C3-4DC1-EE85-0D69B26BE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78" y="312650"/>
            <a:ext cx="4820587" cy="45108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38AD1428-1FC0-D087-E732-05AE11649212}"/>
              </a:ext>
            </a:extLst>
          </p:cNvPr>
          <p:cNvSpPr/>
          <p:nvPr/>
        </p:nvSpPr>
        <p:spPr>
          <a:xfrm>
            <a:off x="5179898" y="2347191"/>
            <a:ext cx="672262" cy="312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4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CCED2C-4514-4742-DD62-4A3D2901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Felület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D5E895-EED6-A025-0A40-7365A9F11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70610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másoljuk a 01_magyarorszagi_szel…</a:t>
            </a:r>
            <a:br>
              <a:rPr lang="hu-HU" dirty="0"/>
            </a:br>
            <a:r>
              <a:rPr lang="hu-HU" dirty="0"/>
              <a:t>fájlban lévő lekérdezést a szerkesztőbe</a:t>
            </a:r>
          </a:p>
          <a:p>
            <a:pPr lvl="1"/>
            <a:r>
              <a:rPr lang="hu-HU" dirty="0"/>
              <a:t>futtassuk le</a:t>
            </a:r>
          </a:p>
          <a:p>
            <a:pPr lvl="1"/>
            <a:r>
              <a:rPr lang="hu-HU" dirty="0"/>
              <a:t>értelmezzük a statisztikát</a:t>
            </a:r>
          </a:p>
          <a:p>
            <a:pPr lvl="1"/>
            <a:r>
              <a:rPr lang="hu-HU" dirty="0"/>
              <a:t>nézzük meg az adatot</a:t>
            </a:r>
          </a:p>
          <a:p>
            <a:pPr lvl="1"/>
            <a:r>
              <a:rPr lang="hu-HU" dirty="0"/>
              <a:t>töltsük le a térképet PNG-képként</a:t>
            </a:r>
          </a:p>
          <a:p>
            <a:pPr lvl="1"/>
            <a:r>
              <a:rPr lang="hu-HU" dirty="0"/>
              <a:t>töltsük le az eredményt</a:t>
            </a:r>
            <a:br>
              <a:rPr lang="hu-HU" dirty="0"/>
            </a:br>
            <a:r>
              <a:rPr lang="hu-HU" dirty="0" err="1"/>
              <a:t>GeoJSON</a:t>
            </a:r>
            <a:r>
              <a:rPr lang="hu-HU" dirty="0"/>
              <a:t>-fájlként</a:t>
            </a:r>
          </a:p>
          <a:p>
            <a:pPr lvl="1"/>
            <a:r>
              <a:rPr lang="hu-HU" dirty="0"/>
              <a:t>húzzuk be QGIS-be</a:t>
            </a:r>
          </a:p>
          <a:p>
            <a:pPr lvl="1"/>
            <a:r>
              <a:rPr lang="hu-HU" dirty="0"/>
              <a:t>mentsük SHP-ként (jobb klikk a rétegre &gt; Exportálás &gt; Elemek mentése másként…)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F0F945-7409-EAF2-00BD-08A96C37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2089D5A-815D-E5BB-BC3B-9AFEEC1C3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537335"/>
            <a:ext cx="5611735" cy="35884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7548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14223-0A9A-A0FA-B544-56E9108B3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376EF5-0E0D-3C35-10AD-D99E8631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Felület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9D990C-2CC4-0CA4-2824-48446FF5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70610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másoljuk a 01_magyarorszagi_szel…</a:t>
            </a:r>
            <a:br>
              <a:rPr lang="hu-HU" dirty="0"/>
            </a:br>
            <a:r>
              <a:rPr lang="hu-HU" dirty="0"/>
              <a:t>fájlban lévő lekérdezést a szerkesztőbe</a:t>
            </a:r>
          </a:p>
          <a:p>
            <a:pPr lvl="1"/>
            <a:r>
              <a:rPr lang="hu-HU" dirty="0"/>
              <a:t>futtassuk le</a:t>
            </a:r>
          </a:p>
          <a:p>
            <a:pPr lvl="1"/>
            <a:r>
              <a:rPr lang="hu-HU" dirty="0"/>
              <a:t>értelmezzük a statisztikát</a:t>
            </a:r>
          </a:p>
          <a:p>
            <a:pPr lvl="1"/>
            <a:r>
              <a:rPr lang="hu-HU" dirty="0"/>
              <a:t>nézzük meg az adatot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töltsük le a térképet PNG-képként</a:t>
            </a:r>
          </a:p>
          <a:p>
            <a:pPr lvl="1"/>
            <a:r>
              <a:rPr lang="hu-HU" dirty="0"/>
              <a:t>töltsük le az eredményt</a:t>
            </a:r>
            <a:br>
              <a:rPr lang="hu-HU" dirty="0"/>
            </a:br>
            <a:r>
              <a:rPr lang="hu-HU" dirty="0" err="1"/>
              <a:t>GeoJSON</a:t>
            </a:r>
            <a:r>
              <a:rPr lang="hu-HU" dirty="0"/>
              <a:t>-fájlként</a:t>
            </a:r>
          </a:p>
          <a:p>
            <a:pPr lvl="1"/>
            <a:r>
              <a:rPr lang="hu-HU" dirty="0"/>
              <a:t>húzzuk be QGIS-be</a:t>
            </a:r>
          </a:p>
          <a:p>
            <a:pPr lvl="1"/>
            <a:r>
              <a:rPr lang="hu-HU" dirty="0"/>
              <a:t>mentsük SHP-ként (jobb klikk a rétegre &gt; Exportálás &gt; Elemek mentése másként…)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C7E6CED-B1D6-66AC-0C5D-A89467F7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8A54E8C-5559-877E-DFBE-21D24B914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537335"/>
            <a:ext cx="5611735" cy="35884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5B915B5-763C-C10D-0A7C-4B8947B3ADB2}"/>
              </a:ext>
            </a:extLst>
          </p:cNvPr>
          <p:cNvSpPr/>
          <p:nvPr/>
        </p:nvSpPr>
        <p:spPr>
          <a:xfrm rot="1225821">
            <a:off x="1955395" y="3538071"/>
            <a:ext cx="5751383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EZ NEKEM NEM MŰKÖDÖTT (ESC) –</a:t>
            </a:r>
          </a:p>
        </p:txBody>
      </p:sp>
    </p:spTree>
    <p:extLst>
      <p:ext uri="{BB962C8B-B14F-4D97-AF65-F5344CB8AC3E}">
        <p14:creationId xmlns:p14="http://schemas.microsoft.com/office/powerpoint/2010/main" val="423510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38DC7-A283-73FE-3580-F611FD3A8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A képen térkép, szöveg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5BB40C2-2C92-5C7E-273A-ED623F756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22" y="3577682"/>
            <a:ext cx="6670387" cy="2532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6B71E04-5939-7AEA-F2E3-D5EE1F28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Felület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ADA0D7-C9FE-706F-C234-3DFCF62C4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módosítsuk Magyarország helyett Szlovákiára</a:t>
            </a:r>
          </a:p>
          <a:p>
            <a:pPr lvl="1"/>
            <a:r>
              <a:rPr lang="hu-HU" dirty="0"/>
              <a:t>szél- helyett pedig vízerőműre</a:t>
            </a:r>
          </a:p>
          <a:p>
            <a:pPr lvl="1"/>
            <a:r>
              <a:rPr lang="hu-HU" dirty="0"/>
              <a:t>futtassuk, majd töltsük KML-ben</a:t>
            </a:r>
          </a:p>
          <a:p>
            <a:pPr lvl="1"/>
            <a:r>
              <a:rPr lang="hu-HU" dirty="0"/>
              <a:t>töltsük be Google </a:t>
            </a:r>
            <a:r>
              <a:rPr lang="hu-HU" dirty="0" err="1"/>
              <a:t>Earthbe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46D498F-29E9-42E8-A7C5-DE17CC7B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 descr="A képen szöveg, képernyőkép, Betűtípus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3B91EEA-9BB9-0948-4991-98C4AD48A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496" y="1355964"/>
            <a:ext cx="1030155" cy="4754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zöveg, tér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125E63A-DA34-2FB2-D212-91017A9A8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594" y="3577682"/>
            <a:ext cx="3797317" cy="25328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334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F1058-7F55-8E09-4539-0F25446B0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835F68-E7AE-CAED-B7B3-F9902D34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Felület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CE6C70-291F-70C0-02DA-82082A76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78536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nyissunk </a:t>
            </a:r>
            <a:r>
              <a:rPr lang="hu-HU" dirty="0" err="1"/>
              <a:t>ArcMapet</a:t>
            </a:r>
            <a:endParaRPr lang="hu-HU" dirty="0"/>
          </a:p>
          <a:p>
            <a:pPr lvl="1"/>
            <a:r>
              <a:rPr lang="hu-HU" dirty="0"/>
              <a:t>alakítsuk réteggé (Conversion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From</a:t>
            </a:r>
            <a:r>
              <a:rPr lang="hu-HU" dirty="0"/>
              <a:t> KML &gt; KML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nézzük meg az attribútumtáblát (a név kivételével elvesznek az adatok)</a:t>
            </a:r>
          </a:p>
          <a:p>
            <a:pPr lvl="1"/>
            <a:r>
              <a:rPr lang="hu-HU" dirty="0"/>
              <a:t>mentsük </a:t>
            </a:r>
            <a:r>
              <a:rPr lang="hu-HU" dirty="0" err="1"/>
              <a:t>shapefile</a:t>
            </a:r>
            <a:r>
              <a:rPr lang="hu-HU" dirty="0"/>
              <a:t>-ként (jobb klikk &gt; Data &gt; Export Data…)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E0CDD26-5945-0089-1F6E-EBDFCC7B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12" name="Kép 11" descr="A képen szöveg, képernyőkép, szoftver, Párhuzamo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1AB7023-16A2-A338-672F-6DED8E5D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60" y="1422400"/>
            <a:ext cx="6370319" cy="46844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1756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168DFB-BFD0-2DA0-C9F2-1AE8E9DE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Varázsló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65EEA27-DB46-C0A1-F449-DB34A642C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F13B0E3-70FD-72E7-6365-859FE24ED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F9BEDA-6BA5-0CB5-E786-6253CB18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Varázsló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C59D06-C6E1-2FDD-E553-A68DB4F13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használhatunk benne</a:t>
            </a:r>
          </a:p>
          <a:p>
            <a:pPr lvl="1"/>
            <a:r>
              <a:rPr lang="hu-HU" dirty="0"/>
              <a:t>tageket (pl. </a:t>
            </a:r>
            <a:r>
              <a:rPr lang="hu-HU" dirty="0" err="1"/>
              <a:t>tourism</a:t>
            </a:r>
            <a:r>
              <a:rPr lang="hu-HU" dirty="0"/>
              <a:t>=hotel)</a:t>
            </a:r>
          </a:p>
          <a:p>
            <a:pPr lvl="1"/>
            <a:r>
              <a:rPr lang="hu-HU" dirty="0"/>
              <a:t>típusra szűkítést (pl. </a:t>
            </a:r>
            <a:r>
              <a:rPr lang="hu-HU" dirty="0" err="1"/>
              <a:t>type:way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helyszínre szűkítést (pl. in Győr)</a:t>
            </a:r>
          </a:p>
          <a:p>
            <a:r>
              <a:rPr lang="hu-HU" dirty="0"/>
              <a:t>ha nem szűkítünk helyszínre, akkor az aktuális </a:t>
            </a:r>
            <a:r>
              <a:rPr lang="hu-HU" dirty="0" err="1"/>
              <a:t>térképkivágatban</a:t>
            </a:r>
            <a:r>
              <a:rPr lang="hu-HU" dirty="0"/>
              <a:t> keres</a:t>
            </a:r>
          </a:p>
          <a:p>
            <a:r>
              <a:rPr lang="hu-HU" dirty="0"/>
              <a:t>több feltétel and-</a:t>
            </a:r>
            <a:r>
              <a:rPr lang="hu-HU" dirty="0" err="1"/>
              <a:t>del</a:t>
            </a:r>
            <a:r>
              <a:rPr lang="hu-HU" dirty="0"/>
              <a:t> és </a:t>
            </a:r>
            <a:r>
              <a:rPr lang="hu-HU" dirty="0" err="1"/>
              <a:t>or-ral</a:t>
            </a:r>
            <a:r>
              <a:rPr lang="hu-HU" dirty="0"/>
              <a:t> köthető össze</a:t>
            </a:r>
          </a:p>
          <a:p>
            <a:pPr lvl="1"/>
            <a:r>
              <a:rPr lang="hu-HU" dirty="0"/>
              <a:t>pl. </a:t>
            </a:r>
            <a:r>
              <a:rPr lang="en-US" dirty="0"/>
              <a:t>amenity=</a:t>
            </a:r>
            <a:r>
              <a:rPr lang="en-US" dirty="0" err="1"/>
              <a:t>drinking_water</a:t>
            </a:r>
            <a:r>
              <a:rPr lang="en-US" dirty="0"/>
              <a:t> and </a:t>
            </a:r>
            <a:r>
              <a:rPr lang="en-US" dirty="0" err="1"/>
              <a:t>type:node</a:t>
            </a:r>
            <a:endParaRPr lang="hu-HU" dirty="0"/>
          </a:p>
          <a:p>
            <a:pPr lvl="1"/>
            <a:r>
              <a:rPr lang="hu-HU" dirty="0"/>
              <a:t>pl. </a:t>
            </a:r>
            <a:r>
              <a:rPr lang="en-US" dirty="0"/>
              <a:t>power=generator and (</a:t>
            </a:r>
            <a:r>
              <a:rPr lang="en-US" dirty="0" err="1"/>
              <a:t>generator:source</a:t>
            </a:r>
            <a:r>
              <a:rPr lang="en-US" dirty="0"/>
              <a:t>=hydro or </a:t>
            </a:r>
            <a:r>
              <a:rPr lang="en-US" dirty="0" err="1"/>
              <a:t>generator:source</a:t>
            </a:r>
            <a:r>
              <a:rPr lang="en-US" dirty="0"/>
              <a:t>=solar)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D07429D-87E8-6635-4B24-570D73D5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1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ECC38-E957-5548-BB4D-85902380D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Tartalom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651D32-B399-3027-3B06-DA7ED5216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Overpass</a:t>
            </a:r>
            <a:r>
              <a:rPr lang="hu-HU" dirty="0"/>
              <a:t> </a:t>
            </a:r>
            <a:r>
              <a:rPr lang="hu-HU" dirty="0" err="1"/>
              <a:t>Turbo</a:t>
            </a:r>
            <a:endParaRPr lang="hu-HU" dirty="0"/>
          </a:p>
          <a:p>
            <a:pPr lvl="1"/>
            <a:r>
              <a:rPr lang="hu-HU" dirty="0"/>
              <a:t>felület</a:t>
            </a:r>
          </a:p>
          <a:p>
            <a:pPr lvl="1"/>
            <a:r>
              <a:rPr lang="hu-HU" dirty="0"/>
              <a:t>varázsló</a:t>
            </a:r>
          </a:p>
          <a:p>
            <a:r>
              <a:rPr lang="hu-HU" dirty="0" err="1"/>
              <a:t>Overpass</a:t>
            </a:r>
            <a:r>
              <a:rPr lang="hu-HU" dirty="0"/>
              <a:t> QL lekérdezőnyelv</a:t>
            </a:r>
          </a:p>
          <a:p>
            <a:pPr lvl="1"/>
            <a:r>
              <a:rPr lang="hu-HU" dirty="0"/>
              <a:t>szerkezet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385826-D17B-E1EF-73EF-2FAD8063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2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D94402-C248-C4E3-1732-ECA3AB4B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Varázsló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74D26B-BA26-37CD-31DC-F96AC4573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168535" cy="4754563"/>
          </a:xfrm>
        </p:spPr>
        <p:txBody>
          <a:bodyPr/>
          <a:lstStyle/>
          <a:p>
            <a:r>
              <a:rPr lang="hu-HU" dirty="0"/>
              <a:t>DEMO: varázsló segítségével állítsunk össze lekérdezést,</a:t>
            </a:r>
          </a:p>
          <a:p>
            <a:r>
              <a:rPr lang="hu-HU" dirty="0"/>
              <a:t>majd futtassuk, az alábbiakra:</a:t>
            </a:r>
          </a:p>
          <a:p>
            <a:pPr lvl="1"/>
            <a:r>
              <a:rPr lang="hu-HU" dirty="0"/>
              <a:t>Szerbiában található </a:t>
            </a:r>
            <a:r>
              <a:rPr lang="hu-HU" dirty="0" err="1"/>
              <a:t>node</a:t>
            </a:r>
            <a:r>
              <a:rPr lang="hu-HU" dirty="0"/>
              <a:t>-ok, amelyek szél- vagy naperőművek</a:t>
            </a:r>
          </a:p>
          <a:p>
            <a:pPr lvl="2"/>
            <a:r>
              <a:rPr lang="en-US" dirty="0"/>
              <a:t>power=generator and (</a:t>
            </a:r>
            <a:r>
              <a:rPr lang="en-US" dirty="0" err="1"/>
              <a:t>generator:source</a:t>
            </a:r>
            <a:r>
              <a:rPr lang="en-US" dirty="0"/>
              <a:t>=wind or </a:t>
            </a:r>
            <a:r>
              <a:rPr lang="en-US" dirty="0" err="1"/>
              <a:t>generator:source</a:t>
            </a:r>
            <a:r>
              <a:rPr lang="en-US" dirty="0"/>
              <a:t>=solar) and </a:t>
            </a:r>
            <a:r>
              <a:rPr lang="en-US" dirty="0" err="1"/>
              <a:t>type:node</a:t>
            </a:r>
            <a:r>
              <a:rPr lang="en-US" dirty="0"/>
              <a:t> in Serbia</a:t>
            </a:r>
            <a:endParaRPr lang="hu-HU" dirty="0"/>
          </a:p>
          <a:p>
            <a:pPr lvl="2"/>
            <a:endParaRPr lang="hu-HU" dirty="0"/>
          </a:p>
          <a:p>
            <a:pPr lvl="1"/>
            <a:r>
              <a:rPr lang="hu-HU" dirty="0"/>
              <a:t>Győr területén futó másod- vagy harmadrendű főutak (</a:t>
            </a:r>
            <a:r>
              <a:rPr lang="hu-HU" dirty="0" err="1"/>
              <a:t>way</a:t>
            </a:r>
            <a:r>
              <a:rPr lang="hu-HU" dirty="0"/>
              <a:t>)</a:t>
            </a:r>
          </a:p>
          <a:p>
            <a:pPr lvl="2"/>
            <a:r>
              <a:rPr lang="en-US" dirty="0"/>
              <a:t>(highway=secondary or highway=tertiary) and </a:t>
            </a:r>
            <a:r>
              <a:rPr lang="en-US" dirty="0" err="1"/>
              <a:t>type:way</a:t>
            </a:r>
            <a:r>
              <a:rPr lang="en-US" dirty="0"/>
              <a:t> in Győr</a:t>
            </a:r>
            <a:endParaRPr lang="hu-HU" dirty="0"/>
          </a:p>
          <a:p>
            <a:pPr lvl="2"/>
            <a:endParaRPr lang="hu-HU" dirty="0"/>
          </a:p>
          <a:p>
            <a:pPr lvl="1"/>
            <a:r>
              <a:rPr lang="hu-HU" dirty="0"/>
              <a:t>aktuális kivágatban található nem pontszerű múzeumok</a:t>
            </a:r>
          </a:p>
          <a:p>
            <a:pPr lvl="2"/>
            <a:r>
              <a:rPr lang="en-US" dirty="0"/>
              <a:t>tourism=museum and type:</a:t>
            </a:r>
            <a:r>
              <a:rPr lang="hu-HU" dirty="0" err="1"/>
              <a:t>way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41790C-767C-3A47-92FA-A1E96106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 descr="A képen szöveg, térkép, atlasz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4C1DB13-FF0A-B0B4-FBD3-A7E78E9FC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738" y="105426"/>
            <a:ext cx="4045267" cy="2434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térkép, szöveg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E1E593A-90D9-6713-6F62-C9C0F3A75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735" y="2650999"/>
            <a:ext cx="4045269" cy="2154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térkép, szöveg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7271B95-FA15-9FB9-757A-E3BF848BA4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738" y="4928307"/>
            <a:ext cx="4045268" cy="1824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437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9C9FA4-CFF1-5B63-B501-488788D0C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Varázsló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0C2ED4-59C9-0F28-F2BA-F2245676F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tageknél nem csak pontos egyezést lehet megkövetelni (</a:t>
            </a:r>
            <a:r>
              <a:rPr lang="hu-HU" dirty="0" err="1"/>
              <a:t>tourism</a:t>
            </a:r>
            <a:r>
              <a:rPr lang="hu-HU" dirty="0"/>
              <a:t>=hotel)</a:t>
            </a:r>
          </a:p>
          <a:p>
            <a:pPr lvl="1"/>
            <a:r>
              <a:rPr lang="hu-HU" dirty="0"/>
              <a:t>részleges egyezés (</a:t>
            </a:r>
            <a:r>
              <a:rPr lang="hu-HU" dirty="0" err="1"/>
              <a:t>tourism:tel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létezik a tag bármilyen értékkel (</a:t>
            </a:r>
            <a:r>
              <a:rPr lang="hu-HU" dirty="0" err="1"/>
              <a:t>tourism</a:t>
            </a:r>
            <a:r>
              <a:rPr lang="hu-HU" dirty="0"/>
              <a:t>=*)</a:t>
            </a:r>
          </a:p>
          <a:p>
            <a:pPr lvl="1"/>
            <a:r>
              <a:rPr lang="hu-HU" dirty="0"/>
              <a:t>nincs ilyen értékű tag (</a:t>
            </a:r>
            <a:r>
              <a:rPr lang="hu-HU" dirty="0" err="1"/>
              <a:t>tourism</a:t>
            </a:r>
            <a:r>
              <a:rPr lang="hu-HU" dirty="0"/>
              <a:t>!=hotel)</a:t>
            </a:r>
          </a:p>
          <a:p>
            <a:pPr lvl="1"/>
            <a:r>
              <a:rPr lang="hu-HU" dirty="0"/>
              <a:t>nincs ez a tag (</a:t>
            </a:r>
            <a:r>
              <a:rPr lang="hu-HU" dirty="0" err="1"/>
              <a:t>tourism</a:t>
            </a:r>
            <a:r>
              <a:rPr lang="hu-HU" dirty="0"/>
              <a:t>!=*)</a:t>
            </a:r>
          </a:p>
          <a:p>
            <a:r>
              <a:rPr lang="hu-HU" dirty="0"/>
              <a:t>ha egy érték több szóból áll, idézőjelbe kell rakni</a:t>
            </a:r>
          </a:p>
          <a:p>
            <a:pPr lvl="1"/>
            <a:r>
              <a:rPr lang="hu-HU" dirty="0"/>
              <a:t>pl. in "New Jersey"</a:t>
            </a:r>
          </a:p>
          <a:p>
            <a:pPr lvl="1"/>
            <a:r>
              <a:rPr lang="hu-HU" dirty="0"/>
              <a:t>pl. </a:t>
            </a:r>
            <a:r>
              <a:rPr lang="hu-HU" dirty="0" err="1"/>
              <a:t>name</a:t>
            </a:r>
            <a:r>
              <a:rPr lang="hu-HU" dirty="0"/>
              <a:t>!="New Jersey"</a:t>
            </a:r>
          </a:p>
          <a:p>
            <a:r>
              <a:rPr lang="hu-HU" dirty="0"/>
              <a:t>részletek: </a:t>
            </a:r>
            <a:r>
              <a:rPr lang="hu-HU" dirty="0">
                <a:hlinkClick r:id="rId2"/>
              </a:rPr>
              <a:t>wiki.openstreetmap.org/wiki/Overpass_turbo/Wizard#Tag_searches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92F05D-769D-BAB5-335E-FEC48EF8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16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814250-406D-FE4D-B28D-A8C72143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8C119B-ADAF-174C-01BA-EE8E49F65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505450" cy="4754563"/>
          </a:xfrm>
        </p:spPr>
        <p:txBody>
          <a:bodyPr/>
          <a:lstStyle/>
          <a:p>
            <a:r>
              <a:rPr lang="hu-HU" dirty="0"/>
              <a:t>a varázsló segítségével készíts egy lekérdezést</a:t>
            </a:r>
          </a:p>
          <a:p>
            <a:pPr lvl="1"/>
            <a:r>
              <a:rPr lang="hu-HU" dirty="0"/>
              <a:t>amely egy neked tetsző magyarországi településen található</a:t>
            </a:r>
          </a:p>
          <a:p>
            <a:pPr lvl="1"/>
            <a:r>
              <a:rPr lang="hu-HU" dirty="0"/>
              <a:t>összes olyan vonalas (</a:t>
            </a:r>
            <a:r>
              <a:rPr lang="hu-HU" dirty="0" err="1"/>
              <a:t>type:way</a:t>
            </a:r>
            <a:r>
              <a:rPr lang="hu-HU" dirty="0"/>
              <a:t>) mellékutcát (</a:t>
            </a:r>
            <a:r>
              <a:rPr lang="hu-HU" dirty="0" err="1"/>
              <a:t>highway</a:t>
            </a:r>
            <a:r>
              <a:rPr lang="hu-HU" dirty="0"/>
              <a:t>=</a:t>
            </a:r>
            <a:r>
              <a:rPr lang="hu-HU" dirty="0" err="1"/>
              <a:t>residential</a:t>
            </a:r>
            <a:r>
              <a:rPr lang="hu-HU" dirty="0"/>
              <a:t>) listázza</a:t>
            </a:r>
          </a:p>
          <a:p>
            <a:pPr lvl="1"/>
            <a:r>
              <a:rPr lang="hu-HU" dirty="0"/>
              <a:t>amelyikre sebességkorlátozás lett bevezetve (van </a:t>
            </a:r>
            <a:r>
              <a:rPr lang="hu-HU" dirty="0" err="1"/>
              <a:t>maxspeed</a:t>
            </a:r>
            <a:r>
              <a:rPr lang="hu-HU" dirty="0"/>
              <a:t> tag) vagy a neve nem Petőfi Sándor utca</a:t>
            </a:r>
          </a:p>
          <a:p>
            <a:r>
              <a:rPr lang="hu-HU" dirty="0"/>
              <a:t>töltsd le KML-formátumban</a:t>
            </a:r>
          </a:p>
          <a:p>
            <a:r>
              <a:rPr lang="hu-HU" dirty="0"/>
              <a:t>készíts belőle </a:t>
            </a:r>
            <a:r>
              <a:rPr lang="hu-HU" dirty="0" err="1"/>
              <a:t>shapefile</a:t>
            </a:r>
            <a:r>
              <a:rPr lang="hu-HU" dirty="0"/>
              <a:t>-t úgy, hogy az adatok is megmaradnak</a:t>
            </a:r>
          </a:p>
          <a:p>
            <a:pPr lvl="1"/>
            <a:r>
              <a:rPr lang="hu-HU" dirty="0"/>
              <a:t>tipp: használd a QGIS-t!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984567-94F0-73B7-4FBC-B881017A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 descr="A képen térkép, szöveg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B828764-F7E4-5707-0C5C-2708054E8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43650" y="2476500"/>
            <a:ext cx="5703570" cy="3654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Kiderült, melyek a leggyakoribb utcanevek Magyarországon">
            <a:extLst>
              <a:ext uri="{FF2B5EF4-FFF2-40B4-BE49-F238E27FC236}">
                <a16:creationId xmlns:a16="http://schemas.microsoft.com/office/drawing/2014/main" id="{5228F8D9-346F-ADD5-7B37-C9FDEE353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650" y="287695"/>
            <a:ext cx="5703570" cy="20240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23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CE34FB-2654-3396-592A-20C31DA7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 megoldása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667425-791B-4DF5-CF6A-CB2CEE926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err="1"/>
              <a:t>type:way</a:t>
            </a:r>
            <a:r>
              <a:rPr lang="en-US" dirty="0"/>
              <a:t> and highway=residential and (</a:t>
            </a:r>
            <a:r>
              <a:rPr lang="en-US" dirty="0" err="1"/>
              <a:t>maxspeed</a:t>
            </a:r>
            <a:r>
              <a:rPr lang="en-US" dirty="0"/>
              <a:t>=* or name!="Petőfi Sándor </a:t>
            </a:r>
            <a:r>
              <a:rPr lang="en-US" dirty="0" err="1"/>
              <a:t>utca</a:t>
            </a:r>
            <a:r>
              <a:rPr lang="en-US" dirty="0"/>
              <a:t>") in </a:t>
            </a:r>
            <a:r>
              <a:rPr lang="en-US" dirty="0" err="1"/>
              <a:t>Várpalota</a:t>
            </a:r>
            <a:endParaRPr lang="hu-HU" dirty="0"/>
          </a:p>
          <a:p>
            <a:r>
              <a:rPr lang="hu-HU" dirty="0"/>
              <a:t>Exportálás &gt; KML &gt; letölt</a:t>
            </a:r>
          </a:p>
          <a:p>
            <a:r>
              <a:rPr lang="hu-HU" dirty="0"/>
              <a:t>QGIS-be fogd és </a:t>
            </a:r>
            <a:r>
              <a:rPr lang="hu-HU" dirty="0" err="1"/>
              <a:t>viddel</a:t>
            </a:r>
            <a:r>
              <a:rPr lang="hu-HU" dirty="0"/>
              <a:t> betölteni</a:t>
            </a:r>
          </a:p>
          <a:p>
            <a:r>
              <a:rPr lang="hu-HU" dirty="0"/>
              <a:t>jobb klikk a rétegre &gt; Exportálás &gt; Elemek mentése másként…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78D5B14-E1FF-F8B0-A7AC-0B381CEF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03D189-1DFD-B62D-C95A-5FE96BE9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Overpass</a:t>
            </a:r>
            <a:r>
              <a:rPr lang="hu-HU" dirty="0"/>
              <a:t> QL lekérdezőnyelv szerkezete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6C405BA-4F86-C424-8F48-34C9A085F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E9B182-C445-BAB2-EE73-EC29AD30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51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62CC7-2A34-BDD2-1519-468E2DAE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Overpass</a:t>
            </a:r>
            <a:r>
              <a:rPr lang="hu-HU" dirty="0"/>
              <a:t> QL lekérdezőnyelv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836C26-D13A-703E-01AD-55760373D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QL = </a:t>
            </a:r>
            <a:r>
              <a:rPr lang="hu-HU" dirty="0" err="1"/>
              <a:t>Query</a:t>
            </a:r>
            <a:r>
              <a:rPr lang="hu-HU" dirty="0"/>
              <a:t> </a:t>
            </a:r>
            <a:r>
              <a:rPr lang="hu-HU" dirty="0" err="1"/>
              <a:t>Language</a:t>
            </a:r>
            <a:endParaRPr lang="hu-HU" dirty="0"/>
          </a:p>
          <a:p>
            <a:r>
              <a:rPr lang="hu-HU" dirty="0"/>
              <a:t>részletes dokumentáció</a:t>
            </a:r>
          </a:p>
          <a:p>
            <a:pPr lvl="1"/>
            <a:r>
              <a:rPr lang="hu-HU" dirty="0">
                <a:hlinkClick r:id="rId2"/>
              </a:rPr>
              <a:t>wiki.openstreetmap.org/wiki/</a:t>
            </a:r>
            <a:r>
              <a:rPr lang="hu-HU" dirty="0" err="1">
                <a:hlinkClick r:id="rId2"/>
              </a:rPr>
              <a:t>Overpass_API</a:t>
            </a:r>
            <a:r>
              <a:rPr lang="hu-HU" dirty="0">
                <a:hlinkClick r:id="rId2"/>
              </a:rPr>
              <a:t>/</a:t>
            </a:r>
            <a:r>
              <a:rPr lang="hu-HU" dirty="0" err="1">
                <a:hlinkClick r:id="rId2"/>
              </a:rPr>
              <a:t>Language_Guide</a:t>
            </a:r>
            <a:endParaRPr lang="hu-HU" dirty="0"/>
          </a:p>
          <a:p>
            <a:r>
              <a:rPr lang="hu-HU" dirty="0"/>
              <a:t>további információk, példák:</a:t>
            </a:r>
          </a:p>
          <a:p>
            <a:pPr lvl="1"/>
            <a:r>
              <a:rPr lang="hu-HU" dirty="0"/>
              <a:t>Ungvári Zsuzsanna: </a:t>
            </a:r>
            <a:r>
              <a:rPr lang="hu-HU" dirty="0">
                <a:hlinkClick r:id="rId3"/>
              </a:rPr>
              <a:t>Adatbányászat, adatfeldolgozás gyakorlatok. Jegyzet </a:t>
            </a:r>
            <a:r>
              <a:rPr lang="hu-HU" dirty="0" err="1">
                <a:hlinkClick r:id="rId3"/>
              </a:rPr>
              <a:t>Geoinformatika</a:t>
            </a:r>
            <a:r>
              <a:rPr lang="hu-HU" dirty="0">
                <a:hlinkClick r:id="rId3"/>
              </a:rPr>
              <a:t> mesterszakos hallgatóknak</a:t>
            </a:r>
            <a:endParaRPr lang="hu-HU" dirty="0"/>
          </a:p>
          <a:p>
            <a:r>
              <a:rPr lang="hu-HU" dirty="0"/>
              <a:t>alternatív nyelv: </a:t>
            </a:r>
            <a:r>
              <a:rPr lang="hu-HU" dirty="0" err="1"/>
              <a:t>Overpass</a:t>
            </a:r>
            <a:r>
              <a:rPr lang="hu-HU" dirty="0"/>
              <a:t> XML</a:t>
            </a:r>
          </a:p>
          <a:p>
            <a:pPr lvl="1"/>
            <a:r>
              <a:rPr lang="hu-HU" dirty="0"/>
              <a:t>ez is használható</a:t>
            </a:r>
          </a:p>
          <a:p>
            <a:pPr lvl="1"/>
            <a:r>
              <a:rPr lang="hu-HU" dirty="0"/>
              <a:t>oda-vissza átalakíthatóak a lekérdezések (</a:t>
            </a:r>
            <a:r>
              <a:rPr lang="hu-HU" dirty="0" err="1">
                <a:hlinkClick r:id="rId4"/>
              </a:rPr>
              <a:t>overpass-api.de</a:t>
            </a:r>
            <a:r>
              <a:rPr lang="hu-HU" dirty="0">
                <a:hlinkClick r:id="rId4"/>
              </a:rPr>
              <a:t>/query_form.html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Overpass</a:t>
            </a:r>
            <a:r>
              <a:rPr lang="hu-HU" dirty="0"/>
              <a:t> QL tömörebb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AC64675-98AC-7CE1-4BE1-CE4DF5D6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3074" name="Picture 2" descr="Overpass API">
            <a:extLst>
              <a:ext uri="{FF2B5EF4-FFF2-40B4-BE49-F238E27FC236}">
                <a16:creationId xmlns:a16="http://schemas.microsoft.com/office/drawing/2014/main" id="{BABCFC79-E323-2B80-DCE0-A2DB8ED7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480" y="116284"/>
            <a:ext cx="4766310" cy="19065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4425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E246A2-E8C9-92F6-F30B-340AD2CE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BA1474-8B30-5CB6-C467-FE2734EF9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utasítások sorozata</a:t>
            </a:r>
          </a:p>
          <a:p>
            <a:pPr lvl="1"/>
            <a:r>
              <a:rPr lang="hu-HU" dirty="0"/>
              <a:t>egymás után futnak le</a:t>
            </a:r>
          </a:p>
          <a:p>
            <a:pPr lvl="1"/>
            <a:r>
              <a:rPr lang="hu-HU" dirty="0"/>
              <a:t>minden utasítást pontosvessző zár</a:t>
            </a:r>
          </a:p>
          <a:p>
            <a:pPr lvl="1"/>
            <a:r>
              <a:rPr lang="hu-HU" dirty="0"/>
              <a:t>ez első utasítás speciális: beállítási lehetőségek</a:t>
            </a:r>
          </a:p>
          <a:p>
            <a:r>
              <a:rPr lang="hu-HU" dirty="0"/>
              <a:t>az összes </a:t>
            </a:r>
            <a:r>
              <a:rPr lang="hu-HU" dirty="0" err="1"/>
              <a:t>OpenStreetMap</a:t>
            </a:r>
            <a:r>
              <a:rPr lang="hu-HU" dirty="0"/>
              <a:t>-adatból indul ki</a:t>
            </a:r>
          </a:p>
          <a:p>
            <a:pPr lvl="1"/>
            <a:r>
              <a:rPr lang="hu-HU" dirty="0"/>
              <a:t>és azt a lekérdező utasításokkal lépésről lépésre szűkíti</a:t>
            </a:r>
          </a:p>
          <a:p>
            <a:r>
              <a:rPr lang="hu-HU" dirty="0"/>
              <a:t>ez az alapértelmezett halmaz (</a:t>
            </a:r>
            <a:r>
              <a:rPr lang="hu-HU" dirty="0" err="1"/>
              <a:t>default</a:t>
            </a:r>
            <a:r>
              <a:rPr lang="hu-HU" dirty="0"/>
              <a:t> </a:t>
            </a:r>
            <a:r>
              <a:rPr lang="hu-HU" dirty="0" err="1"/>
              <a:t>set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ami folyton felülíródik</a:t>
            </a:r>
          </a:p>
          <a:p>
            <a:pPr lvl="1"/>
            <a:r>
              <a:rPr lang="hu-HU" dirty="0"/>
              <a:t>neve van (_), de ritkán utalunk rá a nevével</a:t>
            </a:r>
          </a:p>
          <a:p>
            <a:pPr lvl="1"/>
            <a:r>
              <a:rPr lang="hu-HU" dirty="0"/>
              <a:t>mert minden utasítás alapértelmezetten az alapértelmezett halmazon fut le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C14D901-DDDA-3081-DA51-B2C13A76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43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9498B-AA5B-41C4-831B-29047A9D0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E46EDB-A362-8F82-76FC-E8696C464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097D5D-5A74-677E-EE8A-93E2598AE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ezen túl még létrehozhatunk névvel bíró halmazokat</a:t>
            </a:r>
          </a:p>
          <a:p>
            <a:pPr lvl="1"/>
            <a:r>
              <a:rPr lang="hu-HU" dirty="0"/>
              <a:t>halmaz létrehozása: -&gt;.halmaznév</a:t>
            </a:r>
          </a:p>
          <a:p>
            <a:pPr lvl="1"/>
            <a:r>
              <a:rPr lang="hu-HU" dirty="0"/>
              <a:t>művelet szűkítése a halmazzal: </a:t>
            </a:r>
            <a:r>
              <a:rPr lang="hu-HU" dirty="0" err="1"/>
              <a:t>műveletnév.halmaznév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D2D284-3559-DBA5-1052-1452F59DF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71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5690A1-D64A-04EB-ADA4-A91F3D9A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99ED2F-BDFF-9768-44D0-C20A53149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416065" cy="4754563"/>
          </a:xfrm>
        </p:spPr>
        <p:txBody>
          <a:bodyPr/>
          <a:lstStyle/>
          <a:p>
            <a:r>
              <a:rPr lang="hu-HU" dirty="0"/>
              <a:t>utasítások</a:t>
            </a:r>
          </a:p>
          <a:p>
            <a:pPr lvl="1"/>
            <a:r>
              <a:rPr lang="hu-HU" dirty="0"/>
              <a:t>pontosvesszővel lezárva</a:t>
            </a:r>
          </a:p>
          <a:p>
            <a:r>
              <a:rPr lang="hu-HU" dirty="0"/>
              <a:t>beállítások</a:t>
            </a:r>
          </a:p>
          <a:p>
            <a:pPr lvl="1"/>
            <a:r>
              <a:rPr lang="hu-HU" dirty="0"/>
              <a:t>első utasítás</a:t>
            </a:r>
          </a:p>
          <a:p>
            <a:r>
              <a:rPr lang="hu-HU" dirty="0" err="1"/>
              <a:t>szkript</a:t>
            </a:r>
            <a:r>
              <a:rPr lang="hu-HU" dirty="0"/>
              <a:t> törzse</a:t>
            </a:r>
          </a:p>
          <a:p>
            <a:pPr lvl="1"/>
            <a:r>
              <a:rPr lang="hu-HU" dirty="0"/>
              <a:t>egy vagy több lekérdezés</a:t>
            </a:r>
          </a:p>
          <a:p>
            <a:r>
              <a:rPr lang="hu-HU" dirty="0"/>
              <a:t>lezárás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4D3E38-D981-4FF1-CF3A-FFC1DEEB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12" name="Kép 11" descr="A képen szöveg, képernyőkép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8872C0E-31F2-EAC1-7765-AC906CF28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265" y="1422399"/>
            <a:ext cx="7704829" cy="30041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2823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AA217-8484-C62B-B0FC-12357478D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7C05CB-5941-F70D-B620-48C849C0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2DF54E-C9F6-5C4D-DBDB-9341EC928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416065" cy="4754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utasítások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pontosvesszővel lezárva</a:t>
            </a:r>
          </a:p>
          <a:p>
            <a:r>
              <a:rPr lang="hu-HU" dirty="0"/>
              <a:t>beállítások</a:t>
            </a:r>
          </a:p>
          <a:p>
            <a:pPr lvl="1"/>
            <a:r>
              <a:rPr lang="hu-HU" dirty="0"/>
              <a:t>első utasítás</a:t>
            </a:r>
          </a:p>
          <a:p>
            <a:r>
              <a:rPr lang="hu-HU" dirty="0" err="1"/>
              <a:t>szkript</a:t>
            </a:r>
            <a:r>
              <a:rPr lang="hu-HU" dirty="0"/>
              <a:t> törzse</a:t>
            </a:r>
          </a:p>
          <a:p>
            <a:pPr lvl="1"/>
            <a:r>
              <a:rPr lang="hu-HU" dirty="0"/>
              <a:t>egy vagy több lekérdezés</a:t>
            </a:r>
          </a:p>
          <a:p>
            <a:r>
              <a:rPr lang="hu-HU" dirty="0"/>
              <a:t>lezárás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3DC71A1-79D1-5890-8322-B8D1199E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12" name="Kép 11" descr="A képen szöveg, képernyőkép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ED5CC1C-D623-DEC1-85FB-E98443B8E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265" y="1422399"/>
            <a:ext cx="7704829" cy="30041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2234893-A88C-D7E8-C5ED-7D69277F1A90}"/>
              </a:ext>
            </a:extLst>
          </p:cNvPr>
          <p:cNvSpPr/>
          <p:nvPr/>
        </p:nvSpPr>
        <p:spPr>
          <a:xfrm>
            <a:off x="4447309" y="1683328"/>
            <a:ext cx="7377546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97A7C6F8-81AD-D283-6F97-9C711910E059}"/>
              </a:ext>
            </a:extLst>
          </p:cNvPr>
          <p:cNvSpPr/>
          <p:nvPr/>
        </p:nvSpPr>
        <p:spPr>
          <a:xfrm>
            <a:off x="4447309" y="2396837"/>
            <a:ext cx="7377546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ED9E7E8-463E-7797-416B-B9870A947C99}"/>
              </a:ext>
            </a:extLst>
          </p:cNvPr>
          <p:cNvSpPr/>
          <p:nvPr/>
        </p:nvSpPr>
        <p:spPr>
          <a:xfrm>
            <a:off x="4447309" y="3351087"/>
            <a:ext cx="7377546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0E2CAD0-059B-B879-40F0-61607414C512}"/>
              </a:ext>
            </a:extLst>
          </p:cNvPr>
          <p:cNvSpPr/>
          <p:nvPr/>
        </p:nvSpPr>
        <p:spPr>
          <a:xfrm>
            <a:off x="4447309" y="4062845"/>
            <a:ext cx="7377546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423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793897-3084-56F4-F877-620C3A1B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Overpass</a:t>
            </a:r>
            <a:r>
              <a:rPr lang="hu-HU" dirty="0"/>
              <a:t> </a:t>
            </a:r>
            <a:r>
              <a:rPr lang="hu-HU" dirty="0" err="1"/>
              <a:t>Turbo</a:t>
            </a:r>
            <a:r>
              <a:rPr lang="hu-HU" dirty="0"/>
              <a:t> felület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497AC1-3F1A-04BF-68C0-2A1B8DEB0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C36117B-ED9C-B48F-696E-1830CC84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4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ABFFB-6D14-A842-2270-4DE16D4D5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B66D8C-45A9-037E-0037-DDFCFD5B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8CEF9B-8860-E25B-1B51-92F4AB3A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416065" cy="4754563"/>
          </a:xfrm>
        </p:spPr>
        <p:txBody>
          <a:bodyPr/>
          <a:lstStyle/>
          <a:p>
            <a:r>
              <a:rPr lang="hu-HU" dirty="0"/>
              <a:t>utasítások</a:t>
            </a:r>
          </a:p>
          <a:p>
            <a:pPr lvl="1"/>
            <a:r>
              <a:rPr lang="hu-HU" dirty="0"/>
              <a:t>pontosvesszővel lezárva</a:t>
            </a:r>
          </a:p>
          <a:p>
            <a:r>
              <a:rPr lang="hu-HU" dirty="0">
                <a:solidFill>
                  <a:srgbClr val="FF0000"/>
                </a:solidFill>
              </a:rPr>
              <a:t>beállítások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első utasítás</a:t>
            </a:r>
          </a:p>
          <a:p>
            <a:r>
              <a:rPr lang="hu-HU" dirty="0" err="1"/>
              <a:t>szkript</a:t>
            </a:r>
            <a:r>
              <a:rPr lang="hu-HU" dirty="0"/>
              <a:t> törzse</a:t>
            </a:r>
          </a:p>
          <a:p>
            <a:pPr lvl="1"/>
            <a:r>
              <a:rPr lang="hu-HU" dirty="0"/>
              <a:t>egy vagy több lekérdezés</a:t>
            </a:r>
          </a:p>
          <a:p>
            <a:r>
              <a:rPr lang="hu-HU" dirty="0"/>
              <a:t>lezárás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2991498-3C1B-8714-D809-B46C82C3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12" name="Kép 11" descr="A képen szöveg, képernyőkép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BF487F0-07AA-21EA-344B-0C5B7D634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265" y="1422399"/>
            <a:ext cx="7704829" cy="30041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A0AB16FC-C327-C5F7-58F3-A2FD952D1198}"/>
              </a:ext>
            </a:extLst>
          </p:cNvPr>
          <p:cNvSpPr/>
          <p:nvPr/>
        </p:nvSpPr>
        <p:spPr>
          <a:xfrm>
            <a:off x="4447309" y="1457324"/>
            <a:ext cx="7377546" cy="475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8981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BD7B1-63AC-0859-91F1-D92938A22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226451-EF90-762E-3691-DF69B2C1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088DA5-5D29-E2F7-ECEC-82CC84511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416065" cy="4754563"/>
          </a:xfrm>
        </p:spPr>
        <p:txBody>
          <a:bodyPr/>
          <a:lstStyle/>
          <a:p>
            <a:r>
              <a:rPr lang="hu-HU" dirty="0"/>
              <a:t>utasítások</a:t>
            </a:r>
          </a:p>
          <a:p>
            <a:pPr lvl="1"/>
            <a:r>
              <a:rPr lang="hu-HU" dirty="0"/>
              <a:t>pontosvesszővel lezárva</a:t>
            </a:r>
          </a:p>
          <a:p>
            <a:r>
              <a:rPr lang="hu-HU" dirty="0"/>
              <a:t>beállítások</a:t>
            </a:r>
          </a:p>
          <a:p>
            <a:pPr lvl="1"/>
            <a:r>
              <a:rPr lang="hu-HU" dirty="0"/>
              <a:t>első utasítás</a:t>
            </a:r>
          </a:p>
          <a:p>
            <a:r>
              <a:rPr lang="hu-HU" dirty="0" err="1">
                <a:solidFill>
                  <a:srgbClr val="FF0000"/>
                </a:solidFill>
              </a:rPr>
              <a:t>szkript</a:t>
            </a:r>
            <a:r>
              <a:rPr lang="hu-HU" dirty="0">
                <a:solidFill>
                  <a:srgbClr val="FF0000"/>
                </a:solidFill>
              </a:rPr>
              <a:t> törzse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egy vagy több lekérdezés</a:t>
            </a:r>
          </a:p>
          <a:p>
            <a:r>
              <a:rPr lang="hu-HU" dirty="0"/>
              <a:t>lezárás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AE9101-02C5-61B2-AD59-F0736CAA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12" name="Kép 11" descr="A képen szöveg, képernyőkép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3192D10-E170-5277-D50F-796374AF5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265" y="1422399"/>
            <a:ext cx="7704829" cy="30041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0341CA49-7C89-41B3-3DC4-F2F41AFCC4FD}"/>
              </a:ext>
            </a:extLst>
          </p:cNvPr>
          <p:cNvSpPr/>
          <p:nvPr/>
        </p:nvSpPr>
        <p:spPr>
          <a:xfrm>
            <a:off x="4447309" y="2119745"/>
            <a:ext cx="7377546" cy="1527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6149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C3B85-6868-C9AF-57F3-99585A9F8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A84DB6-3007-C59E-FA8B-9EE2FCD9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9877E2-618E-EF91-FDE1-C6BB5236F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416065" cy="4754563"/>
          </a:xfrm>
        </p:spPr>
        <p:txBody>
          <a:bodyPr/>
          <a:lstStyle/>
          <a:p>
            <a:r>
              <a:rPr lang="hu-HU" dirty="0"/>
              <a:t>utasítások</a:t>
            </a:r>
          </a:p>
          <a:p>
            <a:pPr lvl="1"/>
            <a:r>
              <a:rPr lang="hu-HU" dirty="0"/>
              <a:t>pontosvesszővel lezárva</a:t>
            </a:r>
          </a:p>
          <a:p>
            <a:r>
              <a:rPr lang="hu-HU" dirty="0"/>
              <a:t>beállítások</a:t>
            </a:r>
          </a:p>
          <a:p>
            <a:pPr lvl="1"/>
            <a:r>
              <a:rPr lang="hu-HU" dirty="0"/>
              <a:t>első utasítás</a:t>
            </a:r>
          </a:p>
          <a:p>
            <a:r>
              <a:rPr lang="hu-HU" dirty="0" err="1"/>
              <a:t>szkript</a:t>
            </a:r>
            <a:r>
              <a:rPr lang="hu-HU" dirty="0"/>
              <a:t> törzse</a:t>
            </a:r>
          </a:p>
          <a:p>
            <a:pPr lvl="1"/>
            <a:r>
              <a:rPr lang="hu-HU" dirty="0"/>
              <a:t>egy vagy több lekérdezés</a:t>
            </a:r>
          </a:p>
          <a:p>
            <a:r>
              <a:rPr lang="hu-HU" dirty="0">
                <a:solidFill>
                  <a:srgbClr val="FF0000"/>
                </a:solidFill>
              </a:rPr>
              <a:t>lezárás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A02F27-9642-3695-B6A9-194668FB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12" name="Kép 11" descr="A képen szöveg, képernyőkép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868008C-0F34-3243-2E09-E070E7F3B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265" y="1422399"/>
            <a:ext cx="7704829" cy="30041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6319FC6-0C34-6422-DEA3-E3F9845C533A}"/>
              </a:ext>
            </a:extLst>
          </p:cNvPr>
          <p:cNvSpPr/>
          <p:nvPr/>
        </p:nvSpPr>
        <p:spPr>
          <a:xfrm>
            <a:off x="4447309" y="3803073"/>
            <a:ext cx="7377546" cy="509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1281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FE56E-6C65-34D5-88BA-0F1CCEAA0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képernyőkép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113D505-7D2A-33CD-4EC7-804DED9F6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265" y="1422399"/>
            <a:ext cx="7704829" cy="30041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235EA60-E0F4-DBA4-2E40-21EB8D97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Szerkezete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4992DF-FD6E-5EBB-F84D-E8B2436D4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3868882" cy="4754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megjegyzések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// vagy /* */</a:t>
            </a:r>
          </a:p>
          <a:p>
            <a:r>
              <a:rPr lang="hu-HU" dirty="0"/>
              <a:t>üres sorok, szóközök</a:t>
            </a:r>
          </a:p>
          <a:p>
            <a:pPr lvl="1"/>
            <a:r>
              <a:rPr lang="hu-HU" dirty="0"/>
              <a:t>nem befolyásolja a működést</a:t>
            </a:r>
          </a:p>
          <a:p>
            <a:pPr lvl="1"/>
            <a:r>
              <a:rPr lang="hu-HU" dirty="0"/>
              <a:t>kivéve persze a kulcsszavak, értékek</a:t>
            </a:r>
            <a:br>
              <a:rPr lang="hu-HU" dirty="0"/>
            </a:br>
            <a:r>
              <a:rPr lang="hu-HU" dirty="0"/>
              <a:t>esetén</a:t>
            </a:r>
          </a:p>
          <a:p>
            <a:pPr lvl="1"/>
            <a:r>
              <a:rPr lang="hu-HU" dirty="0" err="1"/>
              <a:t>geocodeArea</a:t>
            </a:r>
            <a:r>
              <a:rPr lang="hu-HU" dirty="0"/>
              <a:t> </a:t>
            </a:r>
            <a:r>
              <a:rPr lang="hu-HU" dirty="0" err="1"/>
              <a:t>vs</a:t>
            </a:r>
            <a:br>
              <a:rPr lang="hu-HU" dirty="0"/>
            </a:br>
            <a:r>
              <a:rPr lang="hu-HU" dirty="0" err="1"/>
              <a:t>geocode</a:t>
            </a:r>
            <a:r>
              <a:rPr lang="hu-HU" dirty="0"/>
              <a:t> </a:t>
            </a:r>
            <a:r>
              <a:rPr lang="hu-HU" dirty="0" err="1"/>
              <a:t>Area</a:t>
            </a:r>
            <a:endParaRPr lang="hu-HU" dirty="0"/>
          </a:p>
          <a:p>
            <a:pPr lvl="1"/>
            <a:r>
              <a:rPr lang="hu-HU" dirty="0"/>
              <a:t>"</a:t>
            </a:r>
            <a:r>
              <a:rPr lang="hu-HU" dirty="0" err="1"/>
              <a:t>generator</a:t>
            </a:r>
            <a:r>
              <a:rPr lang="hu-HU" dirty="0"/>
              <a:t>" </a:t>
            </a:r>
            <a:r>
              <a:rPr lang="hu-HU" dirty="0" err="1"/>
              <a:t>vs</a:t>
            </a:r>
            <a:r>
              <a:rPr lang="hu-HU" dirty="0"/>
              <a:t> "</a:t>
            </a:r>
            <a:r>
              <a:rPr lang="hu-HU" dirty="0" err="1"/>
              <a:t>gene</a:t>
            </a:r>
            <a:r>
              <a:rPr lang="hu-HU" dirty="0"/>
              <a:t> </a:t>
            </a:r>
            <a:r>
              <a:rPr lang="hu-HU" dirty="0" err="1"/>
              <a:t>rat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"</a:t>
            </a:r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5E9E62-32A5-7C4B-3FBF-D9E20BD1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9241456-3858-E512-7379-4A8DB857272C}"/>
              </a:ext>
            </a:extLst>
          </p:cNvPr>
          <p:cNvSpPr/>
          <p:nvPr/>
        </p:nvSpPr>
        <p:spPr>
          <a:xfrm>
            <a:off x="4447309" y="1458210"/>
            <a:ext cx="7377546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418B8D07-1F87-9E91-932F-6FE0CAADCFB9}"/>
              </a:ext>
            </a:extLst>
          </p:cNvPr>
          <p:cNvSpPr/>
          <p:nvPr/>
        </p:nvSpPr>
        <p:spPr>
          <a:xfrm>
            <a:off x="4447309" y="2171719"/>
            <a:ext cx="7377546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7ED45C6E-1903-B83F-9425-D8E3A0095197}"/>
              </a:ext>
            </a:extLst>
          </p:cNvPr>
          <p:cNvSpPr/>
          <p:nvPr/>
        </p:nvSpPr>
        <p:spPr>
          <a:xfrm>
            <a:off x="4447309" y="2857500"/>
            <a:ext cx="7377546" cy="517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8F0A3276-4AFE-1B89-D573-AC76D30929E7}"/>
              </a:ext>
            </a:extLst>
          </p:cNvPr>
          <p:cNvSpPr/>
          <p:nvPr/>
        </p:nvSpPr>
        <p:spPr>
          <a:xfrm>
            <a:off x="4447309" y="3837727"/>
            <a:ext cx="7377546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0916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47FEB-46F2-60D9-0E67-9C6C0CC46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képernyőkép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385C3BE-7599-9718-F9B8-363D5B91F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265" y="1422399"/>
            <a:ext cx="7704829" cy="30041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C733BA2-0572-FB73-6167-33593A53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Szerkezete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62C42E-5066-DF7A-C9E3-14845737E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3868882" cy="4754563"/>
          </a:xfrm>
        </p:spPr>
        <p:txBody>
          <a:bodyPr/>
          <a:lstStyle/>
          <a:p>
            <a:r>
              <a:rPr lang="hu-HU" dirty="0"/>
              <a:t>megjegyzések</a:t>
            </a:r>
          </a:p>
          <a:p>
            <a:pPr lvl="1"/>
            <a:r>
              <a:rPr lang="hu-HU" dirty="0"/>
              <a:t>// vagy /* */</a:t>
            </a:r>
          </a:p>
          <a:p>
            <a:r>
              <a:rPr lang="hu-HU" dirty="0">
                <a:solidFill>
                  <a:srgbClr val="FF0000"/>
                </a:solidFill>
              </a:rPr>
              <a:t>üres sorok, szóközök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nem befolyásolja a működést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kivéve persze a kulcsszavak, értékek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esetén</a:t>
            </a:r>
          </a:p>
          <a:p>
            <a:pPr lvl="1"/>
            <a:r>
              <a:rPr lang="hu-HU" dirty="0" err="1">
                <a:solidFill>
                  <a:srgbClr val="FF0000"/>
                </a:solidFill>
              </a:rPr>
              <a:t>geocodeArea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vs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 err="1">
                <a:solidFill>
                  <a:srgbClr val="FF0000"/>
                </a:solidFill>
              </a:rPr>
              <a:t>geocode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Area</a:t>
            </a:r>
            <a:endParaRPr lang="hu-HU" dirty="0">
              <a:solidFill>
                <a:srgbClr val="FF0000"/>
              </a:solidFill>
            </a:endParaRPr>
          </a:p>
          <a:p>
            <a:pPr lvl="1"/>
            <a:r>
              <a:rPr lang="hu-HU" dirty="0">
                <a:solidFill>
                  <a:srgbClr val="FF0000"/>
                </a:solidFill>
              </a:rPr>
              <a:t>"</a:t>
            </a:r>
            <a:r>
              <a:rPr lang="hu-HU" dirty="0" err="1">
                <a:solidFill>
                  <a:srgbClr val="FF0000"/>
                </a:solidFill>
              </a:rPr>
              <a:t>generator</a:t>
            </a:r>
            <a:r>
              <a:rPr lang="hu-HU" dirty="0">
                <a:solidFill>
                  <a:srgbClr val="FF0000"/>
                </a:solidFill>
              </a:rPr>
              <a:t>" </a:t>
            </a:r>
            <a:r>
              <a:rPr lang="hu-HU" dirty="0" err="1">
                <a:solidFill>
                  <a:srgbClr val="FF0000"/>
                </a:solidFill>
              </a:rPr>
              <a:t>vs</a:t>
            </a:r>
            <a:r>
              <a:rPr lang="hu-HU" dirty="0">
                <a:solidFill>
                  <a:srgbClr val="FF0000"/>
                </a:solidFill>
              </a:rPr>
              <a:t> "</a:t>
            </a:r>
            <a:r>
              <a:rPr lang="hu-HU" dirty="0" err="1">
                <a:solidFill>
                  <a:srgbClr val="FF0000"/>
                </a:solidFill>
              </a:rPr>
              <a:t>gene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rat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or</a:t>
            </a:r>
            <a:r>
              <a:rPr lang="hu-HU" dirty="0">
                <a:solidFill>
                  <a:srgbClr val="FF0000"/>
                </a:solidFill>
              </a:rPr>
              <a:t>"</a:t>
            </a:r>
          </a:p>
          <a:p>
            <a:pPr lvl="1"/>
            <a:endParaRPr lang="hu-HU" dirty="0">
              <a:solidFill>
                <a:srgbClr val="FF0000"/>
              </a:solidFill>
            </a:endParaRP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EF7C1F-A926-3E41-E8AB-AF48C7BC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22F4228B-D79E-3CB5-42EE-B96B3D2C2E45}"/>
              </a:ext>
            </a:extLst>
          </p:cNvPr>
          <p:cNvSpPr/>
          <p:nvPr/>
        </p:nvSpPr>
        <p:spPr>
          <a:xfrm>
            <a:off x="4447309" y="1943101"/>
            <a:ext cx="7377546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BA57C679-7929-B497-D885-EE93D10605E0}"/>
              </a:ext>
            </a:extLst>
          </p:cNvPr>
          <p:cNvSpPr/>
          <p:nvPr/>
        </p:nvSpPr>
        <p:spPr>
          <a:xfrm>
            <a:off x="4447309" y="2656610"/>
            <a:ext cx="7377546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46A63BE-59D0-F66C-049B-229EC75487D4}"/>
              </a:ext>
            </a:extLst>
          </p:cNvPr>
          <p:cNvSpPr/>
          <p:nvPr/>
        </p:nvSpPr>
        <p:spPr>
          <a:xfrm>
            <a:off x="4447309" y="3610860"/>
            <a:ext cx="7377546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31207DE-952A-AEB9-4D17-20E4FEFCF266}"/>
              </a:ext>
            </a:extLst>
          </p:cNvPr>
          <p:cNvSpPr/>
          <p:nvPr/>
        </p:nvSpPr>
        <p:spPr>
          <a:xfrm>
            <a:off x="6974609" y="2407227"/>
            <a:ext cx="156441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5EFB2D07-4E18-EFA4-8B86-57FA0BFBEAA4}"/>
              </a:ext>
            </a:extLst>
          </p:cNvPr>
          <p:cNvSpPr/>
          <p:nvPr/>
        </p:nvSpPr>
        <p:spPr>
          <a:xfrm>
            <a:off x="7328478" y="2407227"/>
            <a:ext cx="156441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346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2B06D7-929D-B697-29AD-195BDE9F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9CA151-3088-3FAA-3683-3786D5FE4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[</a:t>
            </a:r>
            <a:r>
              <a:rPr lang="hu-HU" dirty="0" err="1"/>
              <a:t>tulajdonság:érték</a:t>
            </a:r>
            <a:r>
              <a:rPr lang="hu-HU" dirty="0"/>
              <a:t>]</a:t>
            </a:r>
          </a:p>
          <a:p>
            <a:pPr lvl="1"/>
            <a:r>
              <a:rPr lang="hu-HU" dirty="0"/>
              <a:t>pl.: [</a:t>
            </a:r>
            <a:r>
              <a:rPr lang="hu-HU" dirty="0" err="1"/>
              <a:t>out:json</a:t>
            </a:r>
            <a:r>
              <a:rPr lang="hu-HU" dirty="0"/>
              <a:t>]</a:t>
            </a:r>
          </a:p>
          <a:p>
            <a:pPr lvl="1"/>
            <a:r>
              <a:rPr lang="hu-HU" dirty="0"/>
              <a:t>pl.: [timeout:25]</a:t>
            </a:r>
          </a:p>
          <a:p>
            <a:r>
              <a:rPr lang="hu-HU" dirty="0"/>
              <a:t>az összes beállítást egy sorban soroljuk fel</a:t>
            </a:r>
          </a:p>
          <a:p>
            <a:pPr lvl="1"/>
            <a:r>
              <a:rPr lang="hu-HU" dirty="0"/>
              <a:t>és pontosvesszővel zárjuk</a:t>
            </a:r>
          </a:p>
          <a:p>
            <a:pPr lvl="1"/>
            <a:endParaRPr lang="hu-HU" dirty="0"/>
          </a:p>
          <a:p>
            <a:r>
              <a:rPr lang="hu-HU" dirty="0"/>
              <a:t>[</a:t>
            </a:r>
            <a:r>
              <a:rPr lang="hu-HU" dirty="0" err="1"/>
              <a:t>out:json</a:t>
            </a:r>
            <a:r>
              <a:rPr lang="hu-HU" dirty="0"/>
              <a:t>][timeout:25];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ED1075-F722-D7AA-0957-9E934ED8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47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DAFA7E-9864-C839-AD1A-BE57A789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B88A21-673E-6BF7-0EC3-10C19B956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timeout</a:t>
            </a:r>
            <a:endParaRPr lang="hu-HU" dirty="0"/>
          </a:p>
          <a:p>
            <a:pPr lvl="1"/>
            <a:r>
              <a:rPr lang="hu-HU" dirty="0" err="1"/>
              <a:t>max</a:t>
            </a:r>
            <a:r>
              <a:rPr lang="hu-HU" dirty="0"/>
              <a:t>. várakozási idő (másodpercben)</a:t>
            </a:r>
          </a:p>
          <a:p>
            <a:pPr lvl="1"/>
            <a:r>
              <a:rPr lang="hu-HU" dirty="0"/>
              <a:t>alapértelmezetten 180 (3 perc)</a:t>
            </a:r>
          </a:p>
          <a:p>
            <a:pPr lvl="1"/>
            <a:r>
              <a:rPr lang="hu-HU" dirty="0"/>
              <a:t>ha bonyolult lekérdezést hajtunk végre,</a:t>
            </a:r>
            <a:br>
              <a:rPr lang="hu-HU" dirty="0"/>
            </a:br>
            <a:r>
              <a:rPr lang="hu-HU" dirty="0"/>
              <a:t>állítsunk be magasabb értéket</a:t>
            </a:r>
          </a:p>
          <a:p>
            <a:pPr lvl="1"/>
            <a:r>
              <a:rPr lang="hu-HU" dirty="0"/>
              <a:t>ha megadott időn belül nem fut le a lekérdezés,</a:t>
            </a:r>
            <a:br>
              <a:rPr lang="hu-HU" dirty="0"/>
            </a:br>
            <a:r>
              <a:rPr lang="hu-HU" dirty="0"/>
              <a:t>akkor hibát kapunk</a:t>
            </a:r>
          </a:p>
          <a:p>
            <a:r>
              <a:rPr lang="hu-HU" dirty="0"/>
              <a:t>out</a:t>
            </a:r>
          </a:p>
          <a:p>
            <a:pPr lvl="1"/>
            <a:r>
              <a:rPr lang="hu-HU" dirty="0"/>
              <a:t>kimeneti formátum</a:t>
            </a:r>
          </a:p>
          <a:p>
            <a:pPr lvl="1"/>
            <a:r>
              <a:rPr lang="hu-HU" dirty="0" err="1"/>
              <a:t>xml</a:t>
            </a:r>
            <a:r>
              <a:rPr lang="hu-HU" dirty="0"/>
              <a:t>/</a:t>
            </a:r>
            <a:r>
              <a:rPr lang="hu-HU" dirty="0" err="1"/>
              <a:t>json</a:t>
            </a:r>
            <a:r>
              <a:rPr lang="hu-HU" dirty="0"/>
              <a:t>/</a:t>
            </a:r>
            <a:r>
              <a:rPr lang="hu-HU" dirty="0" err="1"/>
              <a:t>csv</a:t>
            </a:r>
            <a:r>
              <a:rPr lang="hu-HU" dirty="0"/>
              <a:t>/</a:t>
            </a:r>
            <a:r>
              <a:rPr lang="hu-HU" dirty="0" err="1"/>
              <a:t>custom</a:t>
            </a:r>
            <a:r>
              <a:rPr lang="hu-HU" dirty="0"/>
              <a:t>/</a:t>
            </a:r>
            <a:r>
              <a:rPr lang="hu-HU" dirty="0" err="1"/>
              <a:t>popup</a:t>
            </a:r>
            <a:endParaRPr lang="hu-HU" dirty="0"/>
          </a:p>
          <a:p>
            <a:pPr lvl="1"/>
            <a:r>
              <a:rPr lang="hu-HU" dirty="0" err="1"/>
              <a:t>xml</a:t>
            </a:r>
            <a:r>
              <a:rPr lang="hu-HU" dirty="0"/>
              <a:t> és </a:t>
            </a:r>
            <a:r>
              <a:rPr lang="hu-HU" dirty="0" err="1"/>
              <a:t>json</a:t>
            </a:r>
            <a:r>
              <a:rPr lang="hu-HU" dirty="0"/>
              <a:t> a gyakori</a:t>
            </a:r>
          </a:p>
          <a:p>
            <a:pPr lvl="1"/>
            <a:r>
              <a:rPr lang="hu-HU" dirty="0"/>
              <a:t>ez az adatok megjelenítéséről szól, nem a letölthető fájl formátumáról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113E8C-24B5-B36A-85C8-DCAF7F9F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4098" name="Picture 2" descr="Resolving Server Timeouts in large artifacts | JFrog">
            <a:extLst>
              <a:ext uri="{FF2B5EF4-FFF2-40B4-BE49-F238E27FC236}">
                <a16:creationId xmlns:a16="http://schemas.microsoft.com/office/drawing/2014/main" id="{E651EC85-959C-CEEA-50BC-9AAFB3DB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9470" y="1548131"/>
            <a:ext cx="4822508" cy="30150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3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C3AC0-740A-BA29-04FB-31492A510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09C7CB-512D-8375-77BF-5441B8F4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35C2BF-324E-5F97-D83D-39EC5167C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timeout</a:t>
            </a:r>
            <a:endParaRPr lang="hu-HU" dirty="0"/>
          </a:p>
          <a:p>
            <a:pPr lvl="1"/>
            <a:r>
              <a:rPr lang="hu-HU" dirty="0" err="1"/>
              <a:t>max</a:t>
            </a:r>
            <a:r>
              <a:rPr lang="hu-HU" dirty="0"/>
              <a:t>. várakozási idő (másodpercben)</a:t>
            </a:r>
          </a:p>
          <a:p>
            <a:pPr lvl="1"/>
            <a:r>
              <a:rPr lang="hu-HU" dirty="0"/>
              <a:t>alapértelmezetten 180 (3 perc)</a:t>
            </a:r>
          </a:p>
          <a:p>
            <a:pPr lvl="1"/>
            <a:r>
              <a:rPr lang="hu-HU" dirty="0"/>
              <a:t>ha bonyolult lekérdezést hajtunk végre,</a:t>
            </a:r>
            <a:br>
              <a:rPr lang="hu-HU" dirty="0"/>
            </a:br>
            <a:r>
              <a:rPr lang="hu-HU" dirty="0"/>
              <a:t>állítsunk be magasabb értéket</a:t>
            </a:r>
          </a:p>
          <a:p>
            <a:pPr lvl="1"/>
            <a:r>
              <a:rPr lang="hu-HU" dirty="0"/>
              <a:t>ha megadott időn belül nem fut le a lekérdezés,</a:t>
            </a:r>
            <a:br>
              <a:rPr lang="hu-HU" dirty="0"/>
            </a:br>
            <a:r>
              <a:rPr lang="hu-HU" dirty="0"/>
              <a:t>akkor hibát kapunk</a:t>
            </a:r>
          </a:p>
          <a:p>
            <a:r>
              <a:rPr lang="hu-HU" dirty="0"/>
              <a:t>out</a:t>
            </a:r>
          </a:p>
          <a:p>
            <a:pPr lvl="1"/>
            <a:r>
              <a:rPr lang="hu-HU" dirty="0"/>
              <a:t>kimeneti formátum</a:t>
            </a:r>
          </a:p>
          <a:p>
            <a:pPr lvl="1"/>
            <a:r>
              <a:rPr lang="hu-HU" dirty="0" err="1"/>
              <a:t>xml</a:t>
            </a:r>
            <a:r>
              <a:rPr lang="hu-HU" dirty="0"/>
              <a:t>/</a:t>
            </a:r>
            <a:r>
              <a:rPr lang="hu-HU" dirty="0" err="1"/>
              <a:t>json</a:t>
            </a:r>
            <a:r>
              <a:rPr lang="hu-HU" dirty="0"/>
              <a:t>/</a:t>
            </a:r>
            <a:r>
              <a:rPr lang="hu-HU" dirty="0" err="1"/>
              <a:t>csv</a:t>
            </a:r>
            <a:r>
              <a:rPr lang="hu-HU" dirty="0"/>
              <a:t>/</a:t>
            </a:r>
            <a:r>
              <a:rPr lang="hu-HU" dirty="0" err="1"/>
              <a:t>custom</a:t>
            </a:r>
            <a:r>
              <a:rPr lang="hu-HU" dirty="0"/>
              <a:t>/</a:t>
            </a:r>
            <a:r>
              <a:rPr lang="hu-HU" dirty="0" err="1"/>
              <a:t>popup</a:t>
            </a:r>
            <a:endParaRPr lang="hu-HU" dirty="0"/>
          </a:p>
          <a:p>
            <a:pPr lvl="1"/>
            <a:r>
              <a:rPr lang="hu-HU" dirty="0" err="1">
                <a:solidFill>
                  <a:srgbClr val="FF0000"/>
                </a:solidFill>
              </a:rPr>
              <a:t>xml</a:t>
            </a:r>
            <a:r>
              <a:rPr lang="hu-HU" dirty="0"/>
              <a:t> és </a:t>
            </a:r>
            <a:r>
              <a:rPr lang="hu-HU" dirty="0" err="1"/>
              <a:t>json</a:t>
            </a:r>
            <a:r>
              <a:rPr lang="hu-HU" dirty="0"/>
              <a:t> a gyakori</a:t>
            </a:r>
          </a:p>
          <a:p>
            <a:pPr lvl="1"/>
            <a:r>
              <a:rPr lang="hu-HU" dirty="0"/>
              <a:t>ez az adatok megjelenítéséről szól, nem a letölthető fájl formátumáról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45EE67-6CA8-6532-772E-310BDB31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4098" name="Picture 2" descr="Resolving Server Timeouts in large artifacts | JFrog">
            <a:extLst>
              <a:ext uri="{FF2B5EF4-FFF2-40B4-BE49-F238E27FC236}">
                <a16:creationId xmlns:a16="http://schemas.microsoft.com/office/drawing/2014/main" id="{5AE51098-1BD5-CBEB-C147-84230FA9F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9470" y="1548131"/>
            <a:ext cx="4822508" cy="30150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33B96B67-741B-6CA0-C4CF-BD92FA10C947}"/>
              </a:ext>
            </a:extLst>
          </p:cNvPr>
          <p:cNvSpPr/>
          <p:nvPr/>
        </p:nvSpPr>
        <p:spPr>
          <a:xfrm rot="1225821">
            <a:off x="91641" y="5055169"/>
            <a:ext cx="5713615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MÚLT ÓRÁN MÁR MEGISMERTÜK –</a:t>
            </a:r>
          </a:p>
        </p:txBody>
      </p:sp>
    </p:spTree>
    <p:extLst>
      <p:ext uri="{BB962C8B-B14F-4D97-AF65-F5344CB8AC3E}">
        <p14:creationId xmlns:p14="http://schemas.microsoft.com/office/powerpoint/2010/main" val="1426771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121933-9699-DC01-C3D6-3E01A55D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265199-BEE8-82EC-63F2-177962255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bbox</a:t>
            </a:r>
            <a:endParaRPr lang="hu-HU" dirty="0"/>
          </a:p>
          <a:p>
            <a:pPr lvl="1"/>
            <a:r>
              <a:rPr lang="hu-HU" dirty="0"/>
              <a:t>a teljes lekérdezés befoglaló doboza</a:t>
            </a:r>
          </a:p>
          <a:p>
            <a:pPr lvl="1"/>
            <a:r>
              <a:rPr lang="hu-HU" dirty="0"/>
              <a:t>alapértelmezetten a teljes Föld: [-180,-90,180,90]</a:t>
            </a:r>
          </a:p>
          <a:p>
            <a:pPr lvl="1"/>
            <a:r>
              <a:rPr lang="hu-HU" dirty="0"/>
              <a:t>de szűkíthetjük</a:t>
            </a:r>
          </a:p>
          <a:p>
            <a:pPr lvl="1"/>
            <a:r>
              <a:rPr lang="hu-HU" dirty="0"/>
              <a:t>pl. Budapest: [bbox:47.35,18.90,47.62,19.33]</a:t>
            </a:r>
          </a:p>
          <a:p>
            <a:r>
              <a:rPr lang="hu-HU" dirty="0" err="1"/>
              <a:t>data</a:t>
            </a:r>
            <a:endParaRPr lang="hu-HU" dirty="0"/>
          </a:p>
          <a:p>
            <a:pPr lvl="1"/>
            <a:r>
              <a:rPr lang="hu-HU" dirty="0"/>
              <a:t>az adatbázis korábbi állapota szerinti lekérdezés</a:t>
            </a:r>
          </a:p>
          <a:p>
            <a:pPr lvl="1"/>
            <a:r>
              <a:rPr lang="hu-HU" dirty="0"/>
              <a:t>pl. [date:"2025-10-28T19:20:00Z"]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7D9542-3E37-49F8-E023-5080797D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5122" name="Picture 2" descr="javascript - How to get a bounding box from one cartesian coordinate? -  Stack Overflow">
            <a:extLst>
              <a:ext uri="{FF2B5EF4-FFF2-40B4-BE49-F238E27FC236}">
                <a16:creationId xmlns:a16="http://schemas.microsoft.com/office/drawing/2014/main" id="{2F639FA7-1D15-F1F7-2E9A-D47FF01B3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2470" y="1422399"/>
            <a:ext cx="3681413" cy="3211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88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5BC641-8504-87B5-65B6-FCEADEB3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D7A446-778A-D539-3BB9-17F0CEBB3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12851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futtassuk a 04_2keruleti_ettermek.overpassql tartalmát</a:t>
            </a:r>
          </a:p>
          <a:p>
            <a:pPr lvl="1"/>
            <a:r>
              <a:rPr lang="hu-HU" dirty="0"/>
              <a:t>nézzük meg az adatokat JSON-ként</a:t>
            </a:r>
          </a:p>
          <a:p>
            <a:pPr lvl="1"/>
            <a:r>
              <a:rPr lang="hu-HU" dirty="0"/>
              <a:t>állítsuk át a kimenetet XML-re</a:t>
            </a:r>
          </a:p>
          <a:p>
            <a:pPr lvl="1"/>
            <a:r>
              <a:rPr lang="hu-HU" dirty="0"/>
              <a:t>futtassuk le így is, nézzük meg az eredményt (ismerős?)</a:t>
            </a:r>
          </a:p>
          <a:p>
            <a:pPr lvl="1"/>
            <a:r>
              <a:rPr lang="hu-HU" dirty="0"/>
              <a:t>állítsuk nagyon alacsonyra a várakozási időt, próbáljuk úgy is futtatni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6E98210-9A81-AC7A-B309-CBBAB567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 descr="A képen szöveg, Betűtípus, menü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CD8CD38-746D-22FB-1E9E-5F04B40A7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414" y="145312"/>
            <a:ext cx="4109524" cy="33127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szöveg, képernyőkép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0AF862A-75F8-3F8C-40F8-E47894566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3415" y="3638351"/>
            <a:ext cx="4109524" cy="2457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zöveg, képernyőkép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39CE440-08BD-83BE-785D-B9B2BF8C2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457" y="4153477"/>
            <a:ext cx="6300652" cy="19425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871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8FA6A3-8A5F-1134-7F2D-2DC2A7D4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Overpass</a:t>
            </a:r>
            <a:r>
              <a:rPr lang="hu-HU" dirty="0"/>
              <a:t> </a:t>
            </a:r>
            <a:r>
              <a:rPr lang="hu-HU" dirty="0" err="1"/>
              <a:t>Turbo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360FDB-48F2-6FD4-2BEA-A13E74321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adatbányász eszköz</a:t>
            </a:r>
          </a:p>
          <a:p>
            <a:r>
              <a:rPr lang="hu-HU" dirty="0"/>
              <a:t>kimondottan az </a:t>
            </a:r>
            <a:r>
              <a:rPr lang="hu-HU" dirty="0" err="1"/>
              <a:t>OpenStreetMap-hez</a:t>
            </a:r>
            <a:r>
              <a:rPr lang="hu-HU" dirty="0"/>
              <a:t> biztosít hozzáférést</a:t>
            </a:r>
          </a:p>
          <a:p>
            <a:r>
              <a:rPr lang="hu-HU" dirty="0"/>
              <a:t>online felület</a:t>
            </a:r>
          </a:p>
          <a:p>
            <a:pPr lvl="1"/>
            <a:r>
              <a:rPr lang="hu-HU" dirty="0">
                <a:hlinkClick r:id="rId2"/>
              </a:rPr>
              <a:t>overpass-turbo.eu</a:t>
            </a:r>
            <a:endParaRPr lang="hu-HU" dirty="0"/>
          </a:p>
          <a:p>
            <a:pPr lvl="1"/>
            <a:r>
              <a:rPr lang="hu-HU" dirty="0"/>
              <a:t>lekérdezés (varázslóval vagy az </a:t>
            </a:r>
            <a:r>
              <a:rPr lang="hu-HU" dirty="0" err="1"/>
              <a:t>Overpass</a:t>
            </a:r>
            <a:r>
              <a:rPr lang="hu-HU" dirty="0"/>
              <a:t> QL lekérdezőnyelvvel)</a:t>
            </a:r>
          </a:p>
          <a:p>
            <a:pPr lvl="1"/>
            <a:r>
              <a:rPr lang="hu-HU" dirty="0"/>
              <a:t>interaktív térképes nézegető</a:t>
            </a:r>
          </a:p>
          <a:p>
            <a:pPr lvl="1"/>
            <a:r>
              <a:rPr lang="hu-HU" dirty="0"/>
              <a:t>letöltési lehetőség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91D1209-817E-F5E0-CD35-7011B6C9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0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45CBC9-B797-E9B2-094D-4F3593EE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Lezárás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27511B-B519-F76B-88C2-94020E64A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szkript</a:t>
            </a:r>
            <a:r>
              <a:rPr lang="hu-HU" dirty="0"/>
              <a:t> végén egy vagy több utasítás</a:t>
            </a:r>
          </a:p>
          <a:p>
            <a:pPr lvl="1"/>
            <a:r>
              <a:rPr lang="hu-HU" dirty="0"/>
              <a:t>az eredményből milyen információkat szeretnénk kimenteni?</a:t>
            </a:r>
          </a:p>
          <a:p>
            <a:r>
              <a:rPr lang="hu-HU" dirty="0"/>
              <a:t>alapértelmezett utasítás:</a:t>
            </a:r>
          </a:p>
          <a:p>
            <a:pPr lvl="2"/>
            <a:endParaRPr lang="hu-HU" dirty="0"/>
          </a:p>
          <a:p>
            <a:pPr lvl="2"/>
            <a:r>
              <a:rPr lang="hu-HU" dirty="0"/>
              <a:t>out body;</a:t>
            </a:r>
          </a:p>
          <a:p>
            <a:pPr lvl="2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1C6367-100F-3ACC-A3CC-50EF744A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34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4890C-6D23-E8CF-EE52-15514E84A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950F97-A1FE-140E-79A0-59C1A0EB3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Lezárás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FF5860-E737-CCFC-1BB8-20B0D1945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"body": mentsd a</a:t>
            </a:r>
          </a:p>
          <a:p>
            <a:pPr lvl="1"/>
            <a:r>
              <a:rPr lang="hu-HU" dirty="0"/>
              <a:t>típust</a:t>
            </a:r>
          </a:p>
          <a:p>
            <a:pPr lvl="1"/>
            <a:r>
              <a:rPr lang="hu-HU" dirty="0"/>
              <a:t>azonosítót</a:t>
            </a:r>
          </a:p>
          <a:p>
            <a:pPr lvl="1"/>
            <a:r>
              <a:rPr lang="hu-HU" dirty="0"/>
              <a:t>koordinátákat</a:t>
            </a:r>
          </a:p>
          <a:p>
            <a:pPr lvl="1"/>
            <a:r>
              <a:rPr lang="hu-HU" dirty="0"/>
              <a:t>tageket</a:t>
            </a:r>
          </a:p>
          <a:p>
            <a:r>
              <a:rPr lang="hu-HU" dirty="0"/>
              <a:t>további lehetséges jelzők:</a:t>
            </a:r>
          </a:p>
          <a:p>
            <a:pPr lvl="1"/>
            <a:r>
              <a:rPr lang="hu-HU" dirty="0" err="1"/>
              <a:t>ids</a:t>
            </a:r>
            <a:endParaRPr lang="hu-HU" dirty="0"/>
          </a:p>
          <a:p>
            <a:pPr lvl="1"/>
            <a:r>
              <a:rPr lang="hu-HU" dirty="0" err="1"/>
              <a:t>skel</a:t>
            </a:r>
            <a:endParaRPr lang="hu-HU" dirty="0"/>
          </a:p>
          <a:p>
            <a:pPr lvl="1"/>
            <a:r>
              <a:rPr lang="hu-HU" dirty="0" err="1"/>
              <a:t>tags</a:t>
            </a:r>
            <a:endParaRPr lang="hu-HU" dirty="0"/>
          </a:p>
          <a:p>
            <a:pPr lvl="1"/>
            <a:r>
              <a:rPr lang="hu-HU" dirty="0" err="1"/>
              <a:t>meta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DF81F8-1469-C43B-2AF4-BF2A6E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 descr="A képen szöveg, képernyőkép, szá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CB5DC68-DFC2-36A7-7794-A818C8E3A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3429000"/>
            <a:ext cx="6364287" cy="26371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7541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0EDC58-16AB-B70F-3ECD-73D9A740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Lezárás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0F2B4B-EBE1-AFB1-5A84-5F3743C5D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itt még mindenféléről nyilatkozhatunk</a:t>
            </a:r>
          </a:p>
          <a:p>
            <a:pPr lvl="1"/>
            <a:r>
              <a:rPr lang="hu-HU" dirty="0"/>
              <a:t>rekordok sorrendjéről (</a:t>
            </a:r>
            <a:r>
              <a:rPr lang="hu-HU" dirty="0" err="1"/>
              <a:t>asc</a:t>
            </a:r>
            <a:r>
              <a:rPr lang="hu-HU" dirty="0"/>
              <a:t>, </a:t>
            </a:r>
            <a:r>
              <a:rPr lang="hu-HU" dirty="0" err="1"/>
              <a:t>qt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 szülő és gyermekelemeket elérhetjük (&lt;, &gt;)</a:t>
            </a:r>
          </a:p>
          <a:p>
            <a:pPr lvl="1"/>
            <a:r>
              <a:rPr lang="hu-HU" dirty="0"/>
              <a:t>mentendő geometriáról (</a:t>
            </a:r>
            <a:r>
              <a:rPr lang="hu-HU" dirty="0" err="1"/>
              <a:t>geom</a:t>
            </a:r>
            <a:r>
              <a:rPr lang="hu-HU" dirty="0"/>
              <a:t>, </a:t>
            </a:r>
            <a:r>
              <a:rPr lang="hu-HU" dirty="0" err="1"/>
              <a:t>bb</a:t>
            </a:r>
            <a:r>
              <a:rPr lang="hu-HU" dirty="0"/>
              <a:t>, center)</a:t>
            </a:r>
          </a:p>
          <a:p>
            <a:r>
              <a:rPr lang="hu-HU" dirty="0"/>
              <a:t>vagy lekérhetünk csak elemszámot (</a:t>
            </a:r>
            <a:r>
              <a:rPr lang="hu-HU" dirty="0" err="1"/>
              <a:t>count</a:t>
            </a:r>
            <a:r>
              <a:rPr lang="hu-HU" dirty="0"/>
              <a:t>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4F7D74-708C-8255-A3E2-B558E2E7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 descr="A képen szöveg, Betűtípus, fehér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2A6C37F-ED46-D0C6-3223-7D04BF461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73200"/>
            <a:ext cx="2649504" cy="19037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887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A2248-6B38-F6D1-68AE-E378A3C30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7BF799-986E-5B5F-D761-2E06211D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Lezárás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AC7F58-0D3D-BB51-7F36-449BE1C8D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itt még mindenféléről nyilatkozhatunk</a:t>
            </a:r>
          </a:p>
          <a:p>
            <a:pPr lvl="1"/>
            <a:r>
              <a:rPr lang="hu-HU" dirty="0"/>
              <a:t>rekordok sorrendjéről (</a:t>
            </a:r>
            <a:r>
              <a:rPr lang="hu-HU" dirty="0" err="1"/>
              <a:t>asc</a:t>
            </a:r>
            <a:r>
              <a:rPr lang="hu-HU" dirty="0"/>
              <a:t>, </a:t>
            </a:r>
            <a:r>
              <a:rPr lang="hu-HU" dirty="0" err="1"/>
              <a:t>qt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 szülő és gyermekelemeket elérhetjük (&lt;, &gt;)</a:t>
            </a:r>
          </a:p>
          <a:p>
            <a:pPr lvl="1"/>
            <a:r>
              <a:rPr lang="hu-HU" dirty="0"/>
              <a:t>mentendő geometriáról (</a:t>
            </a:r>
            <a:r>
              <a:rPr lang="hu-HU" dirty="0" err="1"/>
              <a:t>geom</a:t>
            </a:r>
            <a:r>
              <a:rPr lang="hu-HU" dirty="0"/>
              <a:t>, </a:t>
            </a:r>
            <a:r>
              <a:rPr lang="hu-HU" dirty="0" err="1"/>
              <a:t>bb</a:t>
            </a:r>
            <a:r>
              <a:rPr lang="hu-HU" dirty="0"/>
              <a:t>, center)</a:t>
            </a:r>
          </a:p>
          <a:p>
            <a:r>
              <a:rPr lang="hu-HU" dirty="0"/>
              <a:t>vagy lekérhetünk csak elemszámot (</a:t>
            </a:r>
            <a:r>
              <a:rPr lang="hu-HU" dirty="0" err="1"/>
              <a:t>count</a:t>
            </a:r>
            <a:r>
              <a:rPr lang="hu-HU" dirty="0"/>
              <a:t>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2AE408-7DAD-877D-3453-0483B897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 descr="A képen szöveg, Betűtípus, fehér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DF4388A-1B77-CD68-45C7-06DB4695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73200"/>
            <a:ext cx="2649504" cy="1903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6077DE94-3FC8-1742-1C3C-21064E738C30}"/>
              </a:ext>
            </a:extLst>
          </p:cNvPr>
          <p:cNvSpPr/>
          <p:nvPr/>
        </p:nvSpPr>
        <p:spPr>
          <a:xfrm rot="1225821">
            <a:off x="6072651" y="1490219"/>
            <a:ext cx="364587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PRÓBÁLJUK KI –</a:t>
            </a:r>
          </a:p>
        </p:txBody>
      </p:sp>
    </p:spTree>
    <p:extLst>
      <p:ext uri="{BB962C8B-B14F-4D97-AF65-F5344CB8AC3E}">
        <p14:creationId xmlns:p14="http://schemas.microsoft.com/office/powerpoint/2010/main" val="3650892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65AC33-FE50-279D-C873-6BEE0C61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Lekérdezések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8283FFE-3715-0716-9A0B-06F8C0881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84C3BA-3A6F-4C6D-F201-99DC2555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3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F6D7EA-185C-0742-4AB3-6E87477B7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Elemi lekérdezések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EB679E-9C7E-1BC8-09F8-2AC88CC93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jellemzően először típusra szűkítünk</a:t>
            </a:r>
          </a:p>
          <a:p>
            <a:pPr lvl="1"/>
            <a:r>
              <a:rPr lang="hu-HU" dirty="0" err="1"/>
              <a:t>node</a:t>
            </a:r>
            <a:endParaRPr lang="hu-HU" dirty="0"/>
          </a:p>
          <a:p>
            <a:pPr lvl="1"/>
            <a:r>
              <a:rPr lang="hu-HU" dirty="0" err="1"/>
              <a:t>way</a:t>
            </a:r>
            <a:endParaRPr lang="hu-HU" dirty="0"/>
          </a:p>
          <a:p>
            <a:pPr lvl="1"/>
            <a:r>
              <a:rPr lang="hu-HU" dirty="0" err="1"/>
              <a:t>relation</a:t>
            </a:r>
            <a:r>
              <a:rPr lang="hu-HU" dirty="0"/>
              <a:t> vagy </a:t>
            </a:r>
            <a:r>
              <a:rPr lang="hu-HU" dirty="0" err="1"/>
              <a:t>rel</a:t>
            </a:r>
            <a:endParaRPr lang="hu-HU" dirty="0"/>
          </a:p>
          <a:p>
            <a:pPr lvl="1"/>
            <a:r>
              <a:rPr lang="hu-HU" dirty="0" err="1"/>
              <a:t>nwr</a:t>
            </a:r>
            <a:r>
              <a:rPr lang="hu-HU" dirty="0"/>
              <a:t> (</a:t>
            </a:r>
            <a:r>
              <a:rPr lang="hu-HU" dirty="0" err="1"/>
              <a:t>node</a:t>
            </a:r>
            <a:r>
              <a:rPr lang="hu-HU" dirty="0"/>
              <a:t>, </a:t>
            </a:r>
            <a:r>
              <a:rPr lang="hu-HU" dirty="0" err="1"/>
              <a:t>way</a:t>
            </a:r>
            <a:r>
              <a:rPr lang="hu-HU" dirty="0"/>
              <a:t> és </a:t>
            </a:r>
            <a:r>
              <a:rPr lang="hu-HU" dirty="0" err="1"/>
              <a:t>relation</a:t>
            </a:r>
            <a:r>
              <a:rPr lang="hu-HU" dirty="0"/>
              <a:t>)</a:t>
            </a:r>
          </a:p>
          <a:p>
            <a:r>
              <a:rPr lang="hu-HU" dirty="0"/>
              <a:t>utána szögletes zárójelben tagekkel szűkítünk</a:t>
            </a:r>
          </a:p>
          <a:p>
            <a:pPr lvl="1"/>
            <a:r>
              <a:rPr lang="hu-HU" dirty="0"/>
              <a:t>akár több szögletes zárójeles szűkítés egymás után (logikai ÉS)</a:t>
            </a:r>
          </a:p>
          <a:p>
            <a:r>
              <a:rPr lang="hu-HU" dirty="0"/>
              <a:t>pl. </a:t>
            </a:r>
            <a:r>
              <a:rPr lang="hu-HU" dirty="0" err="1"/>
              <a:t>way</a:t>
            </a:r>
            <a:r>
              <a:rPr lang="hu-HU" dirty="0"/>
              <a:t> típus ÉS mellékutca ÉS a neve Szabadság utca:</a:t>
            </a:r>
          </a:p>
          <a:p>
            <a:pPr lvl="2"/>
            <a:endParaRPr lang="hu-HU" dirty="0"/>
          </a:p>
          <a:p>
            <a:pPr lvl="2"/>
            <a:r>
              <a:rPr lang="hu-HU" dirty="0" err="1"/>
              <a:t>way</a:t>
            </a:r>
            <a:r>
              <a:rPr lang="hu-HU" dirty="0"/>
              <a:t>[</a:t>
            </a:r>
            <a:r>
              <a:rPr lang="hu-HU" dirty="0" err="1"/>
              <a:t>highway</a:t>
            </a:r>
            <a:r>
              <a:rPr lang="hu-HU" dirty="0"/>
              <a:t>=</a:t>
            </a:r>
            <a:r>
              <a:rPr lang="hu-HU" dirty="0" err="1"/>
              <a:t>residential</a:t>
            </a:r>
            <a:r>
              <a:rPr lang="hu-HU" dirty="0"/>
              <a:t>][</a:t>
            </a:r>
            <a:r>
              <a:rPr lang="hu-HU" dirty="0" err="1"/>
              <a:t>name</a:t>
            </a:r>
            <a:r>
              <a:rPr lang="hu-HU" dirty="0"/>
              <a:t>="Szabadság utca"]</a:t>
            </a:r>
          </a:p>
          <a:p>
            <a:pPr lvl="2"/>
            <a:endParaRPr lang="hu-HU" dirty="0"/>
          </a:p>
          <a:p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060E9F-CA41-BB37-A881-9F074F27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55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4C4817-3022-A6D9-8446-B1938393E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Elemi lekérdezések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127CDD-0C5C-1CEF-571D-7B867ABAD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idézőjel/aposztróf elhagyható</a:t>
            </a:r>
          </a:p>
          <a:p>
            <a:pPr lvl="1"/>
            <a:r>
              <a:rPr lang="hu-HU" dirty="0"/>
              <a:t>mind a kulcs, mind az érték esetén</a:t>
            </a:r>
          </a:p>
          <a:p>
            <a:pPr lvl="1"/>
            <a:r>
              <a:rPr lang="hu-HU" dirty="0"/>
              <a:t>ezek ekvivalensek: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r>
              <a:rPr lang="hu-HU" dirty="0"/>
              <a:t>csak akkor kell, ha szóköz vagy speciális</a:t>
            </a:r>
            <a:br>
              <a:rPr lang="hu-HU" dirty="0"/>
            </a:br>
            <a:r>
              <a:rPr lang="hu-HU" dirty="0"/>
              <a:t>karakter (pl. ékezetes betű) található benne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C337F1C-E502-FC7B-F695-59CAE6E6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C0E250A-B683-D898-5E71-85E5B2C08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8386" y="3797300"/>
            <a:ext cx="4572000" cy="2146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 descr="A képen szöveg, Betűtípus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9DBCE92-98B6-3678-B058-0F761AF17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7" y="2633663"/>
            <a:ext cx="2888785" cy="15356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szöveg, Betűtípus, feh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2BC1B4B-D290-0D59-7F5E-2CA10C12D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6" y="5030787"/>
            <a:ext cx="5713135" cy="9128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3596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12AC50-74AE-1B90-E9C3-200800AC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Elemi lekérdezések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BE1EA7-ADED-9101-8EF2-AD0423390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nem csak pontos egyezést lehet megkövetelni ([</a:t>
            </a:r>
            <a:r>
              <a:rPr lang="hu-HU" dirty="0" err="1"/>
              <a:t>tourism</a:t>
            </a:r>
            <a:r>
              <a:rPr lang="hu-HU" dirty="0"/>
              <a:t>=hotel])</a:t>
            </a:r>
          </a:p>
          <a:p>
            <a:pPr lvl="1"/>
            <a:r>
              <a:rPr lang="hu-HU" dirty="0"/>
              <a:t>részleges egyezés ([</a:t>
            </a:r>
            <a:r>
              <a:rPr lang="hu-HU" dirty="0" err="1"/>
              <a:t>tourism~tel</a:t>
            </a:r>
            <a:r>
              <a:rPr lang="hu-HU" dirty="0"/>
              <a:t>])</a:t>
            </a:r>
          </a:p>
          <a:p>
            <a:pPr lvl="1"/>
            <a:r>
              <a:rPr lang="hu-HU" dirty="0"/>
              <a:t>létezik a tag bármilyen értékkel ([</a:t>
            </a:r>
            <a:r>
              <a:rPr lang="hu-HU" dirty="0" err="1"/>
              <a:t>tourism</a:t>
            </a:r>
            <a:r>
              <a:rPr lang="hu-HU" dirty="0"/>
              <a:t>])</a:t>
            </a:r>
          </a:p>
          <a:p>
            <a:pPr lvl="1"/>
            <a:r>
              <a:rPr lang="hu-HU" dirty="0"/>
              <a:t>nincs ilyen értékű tag ([</a:t>
            </a:r>
            <a:r>
              <a:rPr lang="hu-HU" dirty="0" err="1"/>
              <a:t>tourism</a:t>
            </a:r>
            <a:r>
              <a:rPr lang="hu-HU" dirty="0"/>
              <a:t>!=hotel])</a:t>
            </a:r>
          </a:p>
          <a:p>
            <a:pPr lvl="1"/>
            <a:r>
              <a:rPr lang="hu-HU" dirty="0"/>
              <a:t>nem tartalmazza a tag ezt a szövegrészt ([</a:t>
            </a:r>
            <a:r>
              <a:rPr lang="hu-HU" dirty="0" err="1"/>
              <a:t>tourism</a:t>
            </a:r>
            <a:r>
              <a:rPr lang="hu-HU" dirty="0"/>
              <a:t>!~tel])</a:t>
            </a:r>
          </a:p>
          <a:p>
            <a:pPr lvl="1"/>
            <a:r>
              <a:rPr lang="hu-HU" dirty="0"/>
              <a:t>nincs ez a tag ([!</a:t>
            </a:r>
            <a:r>
              <a:rPr lang="hu-HU" dirty="0" err="1"/>
              <a:t>tourism</a:t>
            </a:r>
            <a:r>
              <a:rPr lang="hu-HU" dirty="0"/>
              <a:t>])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76C0327-74CD-61F9-6277-421977CE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55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C2DE7-D836-58C8-55B5-187EFEF6C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95BA89-8F4E-AEE2-03E0-4FAFF300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Elemi lekérdezések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91ED52-5375-1DE3-60DE-CCF217DBE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nem csak pontos egyezést lehet megkövetelni ([</a:t>
            </a:r>
            <a:r>
              <a:rPr lang="hu-HU" dirty="0" err="1"/>
              <a:t>tourism</a:t>
            </a:r>
            <a:r>
              <a:rPr lang="hu-HU" dirty="0"/>
              <a:t>=hotel])</a:t>
            </a:r>
          </a:p>
          <a:p>
            <a:pPr lvl="1"/>
            <a:r>
              <a:rPr lang="hu-HU" dirty="0"/>
              <a:t>részleges egyezés ([</a:t>
            </a:r>
            <a:r>
              <a:rPr lang="hu-HU" dirty="0" err="1"/>
              <a:t>tourism~tel</a:t>
            </a:r>
            <a:r>
              <a:rPr lang="hu-HU" dirty="0"/>
              <a:t>])</a:t>
            </a:r>
          </a:p>
          <a:p>
            <a:pPr lvl="1"/>
            <a:r>
              <a:rPr lang="hu-HU" dirty="0"/>
              <a:t>létezik a tag bármilyen értékkel ([</a:t>
            </a:r>
            <a:r>
              <a:rPr lang="hu-HU" dirty="0" err="1"/>
              <a:t>tourism</a:t>
            </a:r>
            <a:r>
              <a:rPr lang="hu-HU" dirty="0"/>
              <a:t>])</a:t>
            </a:r>
          </a:p>
          <a:p>
            <a:pPr lvl="1"/>
            <a:r>
              <a:rPr lang="hu-HU" dirty="0"/>
              <a:t>nincs ilyen értékű tag ([</a:t>
            </a:r>
            <a:r>
              <a:rPr lang="hu-HU" dirty="0" err="1"/>
              <a:t>tourism</a:t>
            </a:r>
            <a:r>
              <a:rPr lang="hu-HU" dirty="0"/>
              <a:t>!=hotel])</a:t>
            </a:r>
          </a:p>
          <a:p>
            <a:pPr lvl="1"/>
            <a:r>
              <a:rPr lang="hu-HU" dirty="0"/>
              <a:t>nem tartalmazza a tag ezt a szövegrészt ([</a:t>
            </a:r>
            <a:r>
              <a:rPr lang="hu-HU" dirty="0" err="1"/>
              <a:t>tourism</a:t>
            </a:r>
            <a:r>
              <a:rPr lang="hu-HU" dirty="0"/>
              <a:t>!~tel])</a:t>
            </a:r>
          </a:p>
          <a:p>
            <a:pPr lvl="1"/>
            <a:r>
              <a:rPr lang="hu-HU" dirty="0"/>
              <a:t>nincs ez a tag ([!</a:t>
            </a:r>
            <a:r>
              <a:rPr lang="hu-HU" dirty="0" err="1"/>
              <a:t>tourism</a:t>
            </a:r>
            <a:r>
              <a:rPr lang="hu-HU" dirty="0"/>
              <a:t>])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E38452-A5EA-344E-791A-2B0D7CB9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391CBB25-2B58-0733-333E-560AFF31CC2E}"/>
              </a:ext>
            </a:extLst>
          </p:cNvPr>
          <p:cNvSpPr/>
          <p:nvPr/>
        </p:nvSpPr>
        <p:spPr>
          <a:xfrm rot="1225821">
            <a:off x="162500" y="2715073"/>
            <a:ext cx="8049383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PONT UGYANAZOK, MINT A VARÁZSLÓBAN! –</a:t>
            </a:r>
          </a:p>
        </p:txBody>
      </p:sp>
    </p:spTree>
    <p:extLst>
      <p:ext uri="{BB962C8B-B14F-4D97-AF65-F5344CB8AC3E}">
        <p14:creationId xmlns:p14="http://schemas.microsoft.com/office/powerpoint/2010/main" val="2485290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2306CD-2DD1-C15F-AFA5-5E521F5E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Elemi lekérdezések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414EAD-4024-C2AD-889E-9B97CEC2C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nagyítsunk egy kb. kerületnyi területre</a:t>
            </a:r>
          </a:p>
          <a:p>
            <a:pPr lvl="1"/>
            <a:r>
              <a:rPr lang="hu-HU" dirty="0"/>
              <a:t>futtassuk a 07_kavezok.overpassql tartalmát</a:t>
            </a:r>
          </a:p>
          <a:p>
            <a:r>
              <a:rPr lang="hu-HU" dirty="0"/>
              <a:t>kérjük le az alábbiakat:</a:t>
            </a:r>
          </a:p>
          <a:p>
            <a:pPr lvl="1"/>
            <a:r>
              <a:rPr lang="hu-HU" dirty="0"/>
              <a:t>kávézók, amik kerekesszékkel is megközelíthetőek (</a:t>
            </a:r>
            <a:r>
              <a:rPr lang="hu-HU" dirty="0" err="1"/>
              <a:t>wheelchair</a:t>
            </a:r>
            <a:r>
              <a:rPr lang="hu-HU" dirty="0"/>
              <a:t>=</a:t>
            </a:r>
            <a:r>
              <a:rPr lang="hu-HU" dirty="0" err="1"/>
              <a:t>yes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kávézók, amelyeknél ismert, hogy van-e mosdó (létezik a </a:t>
            </a:r>
            <a:r>
              <a:rPr lang="hu-HU" dirty="0" err="1"/>
              <a:t>toilets</a:t>
            </a:r>
            <a:r>
              <a:rPr lang="hu-HU" dirty="0"/>
              <a:t> tag)</a:t>
            </a:r>
          </a:p>
          <a:p>
            <a:pPr lvl="1"/>
            <a:r>
              <a:rPr lang="hu-HU" dirty="0"/>
              <a:t>kávézók, amelyeknek az irányítószáma (</a:t>
            </a:r>
            <a:r>
              <a:rPr lang="hu-HU" dirty="0" err="1"/>
              <a:t>addr:postcode</a:t>
            </a:r>
            <a:r>
              <a:rPr lang="hu-HU" dirty="0"/>
              <a:t>) nem tartalmazza a 11-es számot</a:t>
            </a:r>
          </a:p>
          <a:p>
            <a:pPr lvl="1"/>
            <a:r>
              <a:rPr lang="hu-HU" dirty="0"/>
              <a:t>szolgáltatóhelyek (</a:t>
            </a:r>
            <a:r>
              <a:rPr lang="hu-HU" dirty="0" err="1"/>
              <a:t>amenity</a:t>
            </a:r>
            <a:r>
              <a:rPr lang="hu-HU" dirty="0"/>
              <a:t>), amelyek nem kávézók, és ismert az angol nevük (</a:t>
            </a:r>
            <a:r>
              <a:rPr lang="hu-HU" dirty="0" err="1"/>
              <a:t>name:en</a:t>
            </a:r>
            <a:r>
              <a:rPr lang="hu-HU" dirty="0"/>
              <a:t>), viszont nem ismert a nyitvatartási idejük (</a:t>
            </a:r>
            <a:r>
              <a:rPr lang="en-US" dirty="0" err="1"/>
              <a:t>opening_hours</a:t>
            </a:r>
            <a:r>
              <a:rPr lang="hu-HU" dirty="0"/>
              <a:t>)</a:t>
            </a:r>
          </a:p>
          <a:p>
            <a:r>
              <a:rPr lang="hu-HU" dirty="0"/>
              <a:t>miért kell az elejére az [</a:t>
            </a:r>
            <a:r>
              <a:rPr lang="hu-HU" dirty="0" err="1"/>
              <a:t>amenity</a:t>
            </a:r>
            <a:r>
              <a:rPr lang="hu-HU" dirty="0"/>
              <a:t>]?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1D944D9-EE0C-07CB-A51E-EB8F9203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B3DA0-7DFD-E358-C070-42CB716E4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B254B-F40C-6568-EB61-A079D1E3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Overpass</a:t>
            </a:r>
            <a:r>
              <a:rPr lang="hu-HU" dirty="0"/>
              <a:t> </a:t>
            </a:r>
            <a:r>
              <a:rPr lang="hu-HU" dirty="0" err="1"/>
              <a:t>Turbo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9FC542-8DD3-8142-6F33-757C3558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570518" cy="4754563"/>
          </a:xfrm>
        </p:spPr>
        <p:txBody>
          <a:bodyPr/>
          <a:lstStyle/>
          <a:p>
            <a:r>
              <a:rPr lang="hu-HU" dirty="0"/>
              <a:t>ötvözi a </a:t>
            </a:r>
            <a:r>
              <a:rPr lang="hu-HU" dirty="0" err="1"/>
              <a:t>Planet</a:t>
            </a:r>
            <a:r>
              <a:rPr lang="hu-HU" dirty="0"/>
              <a:t> OSM és a </a:t>
            </a:r>
            <a:r>
              <a:rPr lang="hu-HU" dirty="0" err="1"/>
              <a:t>Geofabrik</a:t>
            </a:r>
            <a:r>
              <a:rPr lang="hu-HU" dirty="0"/>
              <a:t> előnyeit</a:t>
            </a:r>
          </a:p>
          <a:p>
            <a:pPr lvl="1"/>
            <a:r>
              <a:rPr lang="hu-HU" dirty="0"/>
              <a:t>minden adathoz hozzáférünk</a:t>
            </a:r>
          </a:p>
          <a:p>
            <a:pPr lvl="1"/>
            <a:r>
              <a:rPr lang="hu-HU" dirty="0"/>
              <a:t>de csak azt a keveset töltjük le, amire szükségünk van (kis fájl)</a:t>
            </a:r>
          </a:p>
          <a:p>
            <a:pPr lvl="1"/>
            <a:r>
              <a:rPr lang="hu-HU" dirty="0"/>
              <a:t>mert szűkítjük típusra, területre (=lekérdezés)</a:t>
            </a:r>
          </a:p>
          <a:p>
            <a:pPr lvl="1"/>
            <a:r>
              <a:rPr lang="hu-HU" dirty="0"/>
              <a:t>többféle ismert fájlformátumban</a:t>
            </a:r>
          </a:p>
          <a:p>
            <a:r>
              <a:rPr lang="hu-HU" dirty="0"/>
              <a:t>elérhető formátumok:</a:t>
            </a:r>
          </a:p>
          <a:p>
            <a:pPr lvl="1"/>
            <a:r>
              <a:rPr lang="hu-HU" dirty="0" err="1"/>
              <a:t>GeoJSON</a:t>
            </a:r>
            <a:endParaRPr lang="hu-HU" dirty="0"/>
          </a:p>
          <a:p>
            <a:pPr lvl="1"/>
            <a:r>
              <a:rPr lang="hu-HU" dirty="0"/>
              <a:t>GPX</a:t>
            </a:r>
          </a:p>
          <a:p>
            <a:pPr lvl="1"/>
            <a:r>
              <a:rPr lang="hu-HU" dirty="0"/>
              <a:t>KML</a:t>
            </a:r>
          </a:p>
          <a:p>
            <a:pPr lvl="1"/>
            <a:r>
              <a:rPr lang="hu-HU" dirty="0"/>
              <a:t>nyers OSM-adatok (XML) </a:t>
            </a:r>
            <a:br>
              <a:rPr lang="hu-HU" dirty="0"/>
            </a:b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9E8959-E3C7-4AE0-0E8A-CAD72641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 descr="A képen szöveg, képernyőkép, Betűtípus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60DD567-8A65-9C36-749C-67491F269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718" y="1422400"/>
            <a:ext cx="4648200" cy="3533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3565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A3A07C-E366-E137-1DAA-C81F0502F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1B26EE-0425-28A4-26C2-DE84C9F6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097976" cy="4754563"/>
          </a:xfrm>
        </p:spPr>
        <p:txBody>
          <a:bodyPr/>
          <a:lstStyle/>
          <a:p>
            <a:r>
              <a:rPr lang="hu-HU" dirty="0"/>
              <a:t>kiindulva a 07_kavezok.overpassql fájlból végezd el a következő leválogatásokat:</a:t>
            </a:r>
          </a:p>
          <a:p>
            <a:pPr lvl="1"/>
            <a:r>
              <a:rPr lang="hu-HU" dirty="0"/>
              <a:t>másodrendű főút (</a:t>
            </a:r>
            <a:r>
              <a:rPr lang="en-US" dirty="0"/>
              <a:t>highway=secondary</a:t>
            </a:r>
            <a:r>
              <a:rPr lang="hu-HU" dirty="0"/>
              <a:t>) – vigyázz, ez nem </a:t>
            </a:r>
            <a:r>
              <a:rPr lang="hu-HU" dirty="0" err="1"/>
              <a:t>node</a:t>
            </a:r>
            <a:r>
              <a:rPr lang="hu-HU" dirty="0"/>
              <a:t> típusú lesz!</a:t>
            </a:r>
          </a:p>
          <a:p>
            <a:pPr lvl="1"/>
            <a:r>
              <a:rPr lang="hu-HU" dirty="0"/>
              <a:t>másodrendű főút, amelyre nem igaz, hogy egyirányú (</a:t>
            </a:r>
            <a:r>
              <a:rPr lang="hu-HU" dirty="0" err="1"/>
              <a:t>oneway</a:t>
            </a:r>
            <a:r>
              <a:rPr lang="hu-HU" dirty="0"/>
              <a:t>=</a:t>
            </a:r>
            <a:r>
              <a:rPr lang="hu-HU" dirty="0" err="1"/>
              <a:t>yes</a:t>
            </a:r>
            <a:r>
              <a:rPr lang="hu-HU" dirty="0"/>
              <a:t>), viszont ismert a sebességkorlátozás mértéke (van </a:t>
            </a:r>
            <a:r>
              <a:rPr lang="hu-HU" dirty="0" err="1"/>
              <a:t>maxspeed</a:t>
            </a:r>
            <a:r>
              <a:rPr lang="hu-HU" dirty="0"/>
              <a:t> tag)</a:t>
            </a:r>
            <a:endParaRPr lang="en-US" dirty="0"/>
          </a:p>
          <a:p>
            <a:pPr lvl="1"/>
            <a:r>
              <a:rPr lang="hu-HU" dirty="0"/>
              <a:t>közút (</a:t>
            </a:r>
            <a:r>
              <a:rPr lang="hu-HU" dirty="0" err="1"/>
              <a:t>highway</a:t>
            </a:r>
            <a:r>
              <a:rPr lang="hu-HU" dirty="0"/>
              <a:t>), de nem másodrendű főút, viszont a neve tartalmazza az "út" szövegtöredéket</a:t>
            </a:r>
            <a:endParaRPr lang="en-US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F101B6A-BEB8-BA50-F48A-72A6451E9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 descr="A képen térkép, szöveg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D600D34-B3CF-7EE2-1883-53FC7CDDF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176" y="1496290"/>
            <a:ext cx="6084144" cy="45616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2263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B66B5C-AF20-7C3F-56F8-44D0940D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 megoldása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5B4265-36EC-DDF4-BE86-F9A004511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másodrendű főút (</a:t>
            </a:r>
            <a:r>
              <a:rPr lang="en-US" dirty="0"/>
              <a:t>highway=secondary</a:t>
            </a:r>
            <a:r>
              <a:rPr lang="hu-HU" dirty="0"/>
              <a:t>) – vigyázz, ez nem </a:t>
            </a:r>
            <a:r>
              <a:rPr lang="hu-HU" dirty="0" err="1"/>
              <a:t>node</a:t>
            </a:r>
            <a:r>
              <a:rPr lang="hu-HU" dirty="0"/>
              <a:t> típusú lesz!</a:t>
            </a:r>
          </a:p>
          <a:p>
            <a:pPr lvl="2"/>
            <a:r>
              <a:rPr lang="en-US" dirty="0"/>
              <a:t>way[highway=secondary]({{</a:t>
            </a:r>
            <a:r>
              <a:rPr lang="en-US" dirty="0" err="1"/>
              <a:t>bbox</a:t>
            </a:r>
            <a:r>
              <a:rPr lang="en-US" dirty="0"/>
              <a:t>}});</a:t>
            </a:r>
          </a:p>
          <a:p>
            <a:endParaRPr lang="hu-HU" dirty="0"/>
          </a:p>
          <a:p>
            <a:r>
              <a:rPr lang="hu-HU" dirty="0"/>
              <a:t>másodrendű főút, amelyre nem igaz, hogy egyirányú (</a:t>
            </a:r>
            <a:r>
              <a:rPr lang="hu-HU" dirty="0" err="1"/>
              <a:t>oneway</a:t>
            </a:r>
            <a:r>
              <a:rPr lang="hu-HU" dirty="0"/>
              <a:t>=</a:t>
            </a:r>
            <a:r>
              <a:rPr lang="hu-HU" dirty="0" err="1"/>
              <a:t>yes</a:t>
            </a:r>
            <a:r>
              <a:rPr lang="hu-HU" dirty="0"/>
              <a:t>), viszont ismert a sebességkorlátozás mértéke (van </a:t>
            </a:r>
            <a:r>
              <a:rPr lang="hu-HU" dirty="0" err="1"/>
              <a:t>maxspeed</a:t>
            </a:r>
            <a:r>
              <a:rPr lang="hu-HU" dirty="0"/>
              <a:t> tag)</a:t>
            </a:r>
            <a:endParaRPr lang="en-US" dirty="0"/>
          </a:p>
          <a:p>
            <a:pPr lvl="2"/>
            <a:r>
              <a:rPr lang="en-US" dirty="0"/>
              <a:t>way[highway=secondary][</a:t>
            </a:r>
            <a:r>
              <a:rPr lang="en-US" dirty="0" err="1"/>
              <a:t>oneway</a:t>
            </a:r>
            <a:r>
              <a:rPr lang="en-US" dirty="0"/>
              <a:t>!=yes][</a:t>
            </a:r>
            <a:r>
              <a:rPr lang="en-US" dirty="0" err="1"/>
              <a:t>maxspeed</a:t>
            </a:r>
            <a:r>
              <a:rPr lang="en-US" dirty="0"/>
              <a:t>]({{</a:t>
            </a:r>
            <a:r>
              <a:rPr lang="en-US" dirty="0" err="1"/>
              <a:t>bbox</a:t>
            </a:r>
            <a:r>
              <a:rPr lang="en-US" dirty="0"/>
              <a:t>}});</a:t>
            </a:r>
          </a:p>
          <a:p>
            <a:endParaRPr lang="hu-HU" dirty="0"/>
          </a:p>
          <a:p>
            <a:r>
              <a:rPr lang="hu-HU" dirty="0"/>
              <a:t>közút (</a:t>
            </a:r>
            <a:r>
              <a:rPr lang="hu-HU" dirty="0" err="1"/>
              <a:t>highway</a:t>
            </a:r>
            <a:r>
              <a:rPr lang="hu-HU" dirty="0"/>
              <a:t>), de nem másodrendű főút, viszont a neve tartalmazza az "út" szövegtöredéket</a:t>
            </a:r>
            <a:endParaRPr lang="en-US" dirty="0"/>
          </a:p>
          <a:p>
            <a:pPr lvl="2"/>
            <a:r>
              <a:rPr lang="en-US" dirty="0"/>
              <a:t>way[highway][highway!=secondary][name~"</a:t>
            </a:r>
            <a:r>
              <a:rPr lang="en-US" dirty="0" err="1"/>
              <a:t>út</a:t>
            </a:r>
            <a:r>
              <a:rPr lang="en-US" dirty="0"/>
              <a:t>"]({{</a:t>
            </a:r>
            <a:r>
              <a:rPr lang="en-US" dirty="0" err="1"/>
              <a:t>bbox</a:t>
            </a:r>
            <a:r>
              <a:rPr lang="en-US" dirty="0"/>
              <a:t>}});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9B80A5-3191-B4B5-8B3E-4F7B5BAC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43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EDB61B-791B-59D7-5DA9-EE3AD899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Terület lehatárolása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34AC8B-BC81-B659-B4AA-F6A1DEE7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bbox</a:t>
            </a:r>
            <a:r>
              <a:rPr lang="hu-HU" dirty="0"/>
              <a:t> beállítás az első sorban</a:t>
            </a:r>
          </a:p>
          <a:p>
            <a:pPr lvl="1"/>
            <a:r>
              <a:rPr lang="hu-HU" dirty="0"/>
              <a:t>minden lekérdezést szűkít</a:t>
            </a:r>
          </a:p>
          <a:p>
            <a:r>
              <a:rPr lang="hu-HU" dirty="0"/>
              <a:t>ettől függetlenül az elemi lekérdezéseket is szűkíthetjük területre többféle módon</a:t>
            </a:r>
          </a:p>
          <a:p>
            <a:pPr lvl="1"/>
            <a:r>
              <a:rPr lang="hu-HU" dirty="0"/>
              <a:t>téglalap alakú terület: (</a:t>
            </a:r>
            <a:r>
              <a:rPr lang="hu-HU" dirty="0" err="1"/>
              <a:t>dél,nyugat,észak,kelet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poligon: (</a:t>
            </a:r>
            <a:r>
              <a:rPr lang="hu-HU" dirty="0" err="1"/>
              <a:t>area.halmaznév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adott sugarú körben: (</a:t>
            </a:r>
            <a:r>
              <a:rPr lang="hu-HU" dirty="0" err="1"/>
              <a:t>around.halmaznév:sugár</a:t>
            </a:r>
            <a:r>
              <a:rPr lang="hu-HU" dirty="0"/>
              <a:t>) – méterben értendő</a:t>
            </a:r>
          </a:p>
          <a:p>
            <a:r>
              <a:rPr lang="hu-HU" dirty="0"/>
              <a:t>ezen túl még az </a:t>
            </a:r>
            <a:r>
              <a:rPr lang="hu-HU" dirty="0" err="1"/>
              <a:t>Overpass</a:t>
            </a:r>
            <a:r>
              <a:rPr lang="hu-HU" dirty="0"/>
              <a:t> </a:t>
            </a:r>
            <a:r>
              <a:rPr lang="hu-HU" dirty="0" err="1"/>
              <a:t>Turbo</a:t>
            </a:r>
            <a:r>
              <a:rPr lang="hu-HU" dirty="0"/>
              <a:t> felület (nem a QL nyelv)</a:t>
            </a:r>
            <a:br>
              <a:rPr lang="hu-HU" dirty="0"/>
            </a:br>
            <a:r>
              <a:rPr lang="hu-HU" dirty="0" err="1"/>
              <a:t>bíztosítja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a jelenlegi </a:t>
            </a:r>
            <a:r>
              <a:rPr lang="hu-HU" dirty="0" err="1"/>
              <a:t>térképkivágat</a:t>
            </a:r>
            <a:r>
              <a:rPr lang="hu-HU" dirty="0"/>
              <a:t> határoló koordinátái: {{</a:t>
            </a:r>
            <a:r>
              <a:rPr lang="hu-HU" dirty="0" err="1"/>
              <a:t>bbox</a:t>
            </a:r>
            <a:r>
              <a:rPr lang="hu-HU" dirty="0"/>
              <a:t>}}</a:t>
            </a:r>
          </a:p>
          <a:p>
            <a:pPr lvl="1"/>
            <a:r>
              <a:rPr lang="hu-HU" dirty="0"/>
              <a:t>a térkép középpontjának koordinátái: {{center}}</a:t>
            </a:r>
          </a:p>
          <a:p>
            <a:pPr lvl="1"/>
            <a:r>
              <a:rPr lang="hu-HU" dirty="0" err="1"/>
              <a:t>geokódoló</a:t>
            </a:r>
            <a:r>
              <a:rPr lang="hu-HU" dirty="0"/>
              <a:t> eszköz: {{</a:t>
            </a:r>
            <a:r>
              <a:rPr lang="hu-HU" dirty="0" err="1"/>
              <a:t>geocodeArea:cím</a:t>
            </a:r>
            <a:r>
              <a:rPr lang="hu-HU" dirty="0"/>
              <a:t>}}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85C791-F813-CCFF-1F23-D7EF4BC9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9219" name="Picture 3" descr="Online Geocoding Free tool | Geoapify">
            <a:extLst>
              <a:ext uri="{FF2B5EF4-FFF2-40B4-BE49-F238E27FC236}">
                <a16:creationId xmlns:a16="http://schemas.microsoft.com/office/drawing/2014/main" id="{28D5919A-4BF1-1783-BC11-C7E9F76A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b="8121"/>
          <a:stretch>
            <a:fillRect/>
          </a:stretch>
        </p:blipFill>
        <p:spPr bwMode="auto">
          <a:xfrm>
            <a:off x="7581899" y="3938154"/>
            <a:ext cx="4468091" cy="21093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3636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18495-1EA8-FEEE-211C-5339FA91B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9F95DB-B090-64EA-C54E-96E65850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Terület lehatárolása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0D762F-DDD6-1BDE-AAD0-54A2B8A90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974325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kérjük le a (47.4,18.9,47.6,19.3) téglalap alakú területre eső múzeumokat</a:t>
            </a:r>
          </a:p>
          <a:p>
            <a:pPr lvl="1"/>
            <a:r>
              <a:rPr lang="hu-HU" dirty="0"/>
              <a:t>fordítsuk meg a sorrendet (előbb területre, utána tagre szűrés)</a:t>
            </a:r>
          </a:p>
          <a:p>
            <a:pPr lvl="1"/>
            <a:r>
              <a:rPr lang="hu-HU" dirty="0"/>
              <a:t>kérjük le a "Q épület" nevű poligon 200 méteres sugarú környezetében található fákat</a:t>
            </a:r>
          </a:p>
          <a:p>
            <a:pPr lvl="1"/>
            <a:r>
              <a:rPr lang="hu-HU" dirty="0"/>
              <a:t>kérjük le Budapest 11. kerületében található egyetemi épületeket</a:t>
            </a:r>
          </a:p>
          <a:p>
            <a:pPr lvl="1"/>
            <a:r>
              <a:rPr lang="hu-HU" dirty="0"/>
              <a:t>majd ezen egyetemek 100 méteres körzetében található olyan utakat, amelyek nem mellékutcák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8DBF9B9-63E3-93FE-81DF-D6EF577E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 descr="A képen térkép, szöveg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71CB0E6-812C-DE03-BA67-45C27CDF1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2524" y="174172"/>
            <a:ext cx="4212356" cy="31343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 descr="A képen térkép, szöveg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2C13F58-1E64-CCB3-00E1-B68D3EF82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4282" y="3429001"/>
            <a:ext cx="4210597" cy="2698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96134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056CD2-B27A-5954-E0A3-D064117C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Lekérdezések kombinálása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50A8A7-A8A2-A9D0-460C-02D90EE05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unió (vagy)</a:t>
            </a:r>
          </a:p>
          <a:p>
            <a:pPr lvl="1"/>
            <a:r>
              <a:rPr lang="hu-HU" dirty="0"/>
              <a:t>(lekérdezés1; lekérdezés2; …);</a:t>
            </a:r>
          </a:p>
          <a:p>
            <a:r>
              <a:rPr lang="hu-HU" dirty="0"/>
              <a:t>különbség (és nem)</a:t>
            </a:r>
          </a:p>
          <a:p>
            <a:pPr lvl="1"/>
            <a:r>
              <a:rPr lang="hu-HU" dirty="0"/>
              <a:t>(lekérdezés1; - lekérdezés2);</a:t>
            </a:r>
          </a:p>
          <a:p>
            <a:pPr lvl="1"/>
            <a:r>
              <a:rPr lang="hu-HU" dirty="0"/>
              <a:t>pontosan két lekérdezés, a második mínuszjellel</a:t>
            </a:r>
          </a:p>
          <a:p>
            <a:r>
              <a:rPr lang="hu-HU" dirty="0"/>
              <a:t>metszet (és)</a:t>
            </a:r>
          </a:p>
          <a:p>
            <a:pPr lvl="1"/>
            <a:r>
              <a:rPr lang="hu-HU" dirty="0"/>
              <a:t>egy sorba, egymás után írt szűkítések</a:t>
            </a:r>
          </a:p>
          <a:p>
            <a:pPr lvl="1"/>
            <a:r>
              <a:rPr lang="hu-HU" dirty="0"/>
              <a:t>pl. </a:t>
            </a:r>
            <a:r>
              <a:rPr lang="en-US" dirty="0"/>
              <a:t>way[highway=secondary][</a:t>
            </a:r>
            <a:r>
              <a:rPr lang="en-US" dirty="0" err="1"/>
              <a:t>oneway</a:t>
            </a:r>
            <a:r>
              <a:rPr lang="en-US" dirty="0"/>
              <a:t>!=yes][</a:t>
            </a:r>
            <a:r>
              <a:rPr lang="en-US" dirty="0" err="1"/>
              <a:t>maxspeed</a:t>
            </a:r>
            <a:r>
              <a:rPr lang="en-US" dirty="0"/>
              <a:t>]</a:t>
            </a:r>
            <a:r>
              <a:rPr lang="hu-HU" dirty="0"/>
              <a:t>;</a:t>
            </a:r>
          </a:p>
          <a:p>
            <a:pPr lvl="1"/>
            <a:r>
              <a:rPr lang="hu-HU" dirty="0"/>
              <a:t>nevesített halmazokat ponttal kötjük egymáshoz vagy a szűkítésekhez</a:t>
            </a:r>
          </a:p>
          <a:p>
            <a:pPr lvl="1"/>
            <a:r>
              <a:rPr lang="hu-HU" dirty="0"/>
              <a:t>pl. </a:t>
            </a:r>
            <a:r>
              <a:rPr lang="hu-HU" dirty="0" err="1"/>
              <a:t>node.tuzcsapok</a:t>
            </a:r>
            <a:r>
              <a:rPr lang="hu-HU" dirty="0"/>
              <a:t>;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36C9EC7-802E-4A4E-0A1A-0C215818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384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534A49-A8F7-276D-29CB-292B2BAC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Lekérdezések kombinálása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A48F68-3E05-C0AB-F5EB-9FC0197B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580239" cy="4754563"/>
          </a:xfrm>
        </p:spPr>
        <p:txBody>
          <a:bodyPr/>
          <a:lstStyle/>
          <a:p>
            <a:r>
              <a:rPr lang="hu-HU" dirty="0"/>
              <a:t>DEMO (mindig az aktuális </a:t>
            </a:r>
            <a:r>
              <a:rPr lang="hu-HU" dirty="0" err="1"/>
              <a:t>térképkivágatra</a:t>
            </a:r>
            <a:r>
              <a:rPr lang="hu-HU" dirty="0"/>
              <a:t> szűkítsünk!)</a:t>
            </a:r>
          </a:p>
          <a:p>
            <a:pPr lvl="1"/>
            <a:r>
              <a:rPr lang="hu-HU" dirty="0"/>
              <a:t>válogassuk le egyszerre egyrészt a barlangokat (</a:t>
            </a:r>
            <a:r>
              <a:rPr lang="hu-HU" dirty="0" err="1"/>
              <a:t>natural</a:t>
            </a:r>
            <a:r>
              <a:rPr lang="hu-HU" dirty="0"/>
              <a:t>=</a:t>
            </a:r>
            <a:r>
              <a:rPr lang="hu-HU" dirty="0" err="1"/>
              <a:t>cave_entrance</a:t>
            </a:r>
            <a:r>
              <a:rPr lang="hu-HU" dirty="0"/>
              <a:t>), másrészt a vasúti pályákat (</a:t>
            </a:r>
            <a:r>
              <a:rPr lang="hu-HU" dirty="0" err="1"/>
              <a:t>railway</a:t>
            </a:r>
            <a:r>
              <a:rPr lang="hu-HU" dirty="0"/>
              <a:t>=</a:t>
            </a:r>
            <a:r>
              <a:rPr lang="hu-HU" dirty="0" err="1"/>
              <a:t>rail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adjunk nevet az ismert nyitvatartási idővel (</a:t>
            </a:r>
            <a:r>
              <a:rPr lang="hu-HU" dirty="0" err="1"/>
              <a:t>opening_hours</a:t>
            </a:r>
            <a:r>
              <a:rPr lang="hu-HU" dirty="0"/>
              <a:t>) bíró </a:t>
            </a:r>
            <a:r>
              <a:rPr lang="hu-HU" dirty="0" err="1"/>
              <a:t>node</a:t>
            </a:r>
            <a:r>
              <a:rPr lang="hu-HU" dirty="0"/>
              <a:t>-ok halmazának</a:t>
            </a:r>
          </a:p>
          <a:p>
            <a:pPr lvl="1"/>
            <a:r>
              <a:rPr lang="hu-HU" dirty="0"/>
              <a:t>válogassuk le azokat az éttermeket (</a:t>
            </a:r>
            <a:r>
              <a:rPr lang="hu-HU" dirty="0" err="1"/>
              <a:t>amenity</a:t>
            </a:r>
            <a:r>
              <a:rPr lang="hu-HU" dirty="0"/>
              <a:t>=restaurant), amelyeknek nem ismert a </a:t>
            </a:r>
            <a:r>
              <a:rPr lang="hu-HU" dirty="0" err="1"/>
              <a:t>nyitvatartása</a:t>
            </a:r>
            <a:r>
              <a:rPr lang="hu-HU" dirty="0"/>
              <a:t>, felhasználva az előzőleg létrehozott halmazt</a:t>
            </a:r>
          </a:p>
          <a:p>
            <a:pPr lvl="1"/>
            <a:r>
              <a:rPr lang="hu-HU" dirty="0"/>
              <a:t>adjunk nevet a nevében (</a:t>
            </a:r>
            <a:r>
              <a:rPr lang="hu-HU" dirty="0" err="1"/>
              <a:t>name</a:t>
            </a:r>
            <a:r>
              <a:rPr lang="hu-HU" dirty="0"/>
              <a:t>) az "épület" szövegtöredéket tartalmazó </a:t>
            </a:r>
            <a:r>
              <a:rPr lang="hu-HU" dirty="0" err="1"/>
              <a:t>way</a:t>
            </a:r>
            <a:r>
              <a:rPr lang="hu-HU" dirty="0"/>
              <a:t>-ek halmazának</a:t>
            </a:r>
          </a:p>
          <a:p>
            <a:pPr lvl="1"/>
            <a:r>
              <a:rPr lang="hu-HU" dirty="0"/>
              <a:t>válogassuk le közülük azokat, amelyeknek ismert az építésze (</a:t>
            </a:r>
            <a:r>
              <a:rPr lang="hu-HU" dirty="0" err="1"/>
              <a:t>architect</a:t>
            </a:r>
            <a:r>
              <a:rPr lang="hu-HU" dirty="0"/>
              <a:t> tag)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9545E3-EA2D-EA70-F1A9-65F80395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 descr="A képen térkép, szöveg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03D01A2-B5FB-A35D-3ABC-11E31CD97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439" y="1422400"/>
            <a:ext cx="3646345" cy="46562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0418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32586A-FF0C-CB79-1B2D-2765BCF1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E63507F-AB9A-A21D-AAE2-FF6BBE4E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dirty="0" err="1"/>
              <a:t>geokódolással</a:t>
            </a:r>
            <a:r>
              <a:rPr lang="hu-HU" dirty="0"/>
              <a:t> nyerd ki a Börzsönyt</a:t>
            </a:r>
          </a:p>
          <a:p>
            <a:r>
              <a:rPr lang="hu-HU" dirty="0"/>
              <a:t>adj nevet azon források (</a:t>
            </a:r>
            <a:r>
              <a:rPr lang="hu-HU" dirty="0" err="1"/>
              <a:t>natural</a:t>
            </a:r>
            <a:r>
              <a:rPr lang="hu-HU" dirty="0"/>
              <a:t>=</a:t>
            </a:r>
            <a:r>
              <a:rPr lang="hu-HU" dirty="0" err="1"/>
              <a:t>spring</a:t>
            </a:r>
            <a:r>
              <a:rPr lang="hu-HU" dirty="0"/>
              <a:t>) halmazának</a:t>
            </a:r>
          </a:p>
          <a:p>
            <a:pPr lvl="1"/>
            <a:r>
              <a:rPr lang="hu-HU" dirty="0"/>
              <a:t>amelyek a Börzsöny 1 km-es körzetében találhatóak</a:t>
            </a:r>
          </a:p>
          <a:p>
            <a:r>
              <a:rPr lang="hu-HU" dirty="0"/>
              <a:t>válogasd le az alábbi két halmaz unióját</a:t>
            </a:r>
          </a:p>
          <a:p>
            <a:pPr lvl="1"/>
            <a:r>
              <a:rPr lang="hu-HU" dirty="0"/>
              <a:t>az előbbi források közül azok, amiknek ismert a neve</a:t>
            </a:r>
          </a:p>
          <a:p>
            <a:pPr lvl="1"/>
            <a:r>
              <a:rPr lang="hu-HU" dirty="0"/>
              <a:t>a Börzsöny területére eső védett területek (</a:t>
            </a:r>
            <a:r>
              <a:rPr lang="hu-HU" dirty="0" err="1"/>
              <a:t>leisure</a:t>
            </a:r>
            <a:r>
              <a:rPr lang="hu-HU" dirty="0"/>
              <a:t>=</a:t>
            </a:r>
            <a:r>
              <a:rPr lang="hu-HU" dirty="0" err="1"/>
              <a:t>nature_reserve</a:t>
            </a:r>
            <a:r>
              <a:rPr lang="hu-HU" dirty="0"/>
              <a:t>)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D20D01-93D8-FC94-DC6E-F58692AD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8" name="Kép 7" descr="A képen térkép, szöveg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EA482F9-6CAF-A60B-BDFB-9E53D0E69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344" y="1445562"/>
            <a:ext cx="3513188" cy="46666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96386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94BC87-F3F6-E289-CB27-1B86218C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feladat megoldása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FD9A20-C5A0-2F6B-8565-7E81D3B4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7" name="Kép 6" descr="A képen térkép, szöveg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5BD3AE4-2C97-EE83-058A-955642381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344" y="1445562"/>
            <a:ext cx="3513188" cy="4666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 descr="A képen szöveg, képernyőkép, Betűtípus, s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D84293C-BA89-6B48-1F12-6B625BED4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4" y="1445562"/>
            <a:ext cx="7405254" cy="32618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41504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kérdések?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 descr="A képen szöveg, térkép, képernyőkép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A3F7C0F-223C-6967-93E5-1C7F305EA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359315"/>
            <a:ext cx="8129153" cy="3455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CFDD761-B36F-A0B5-EA50-958EED5F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Felület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651386-C241-9A9A-0C3E-9D143469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048000" cy="4754563"/>
          </a:xfrm>
        </p:spPr>
        <p:txBody>
          <a:bodyPr/>
          <a:lstStyle/>
          <a:p>
            <a:r>
              <a:rPr lang="hu-HU" dirty="0"/>
              <a:t>lekérdezés-összeállító varázsló</a:t>
            </a:r>
          </a:p>
          <a:p>
            <a:r>
              <a:rPr lang="hu-HU" dirty="0"/>
              <a:t>szerkesztő</a:t>
            </a:r>
          </a:p>
          <a:p>
            <a:r>
              <a:rPr lang="hu-HU" dirty="0"/>
              <a:t>futtatás</a:t>
            </a:r>
          </a:p>
          <a:p>
            <a:r>
              <a:rPr lang="hu-HU" dirty="0"/>
              <a:t>eredmény megjelenítése térképen</a:t>
            </a:r>
          </a:p>
          <a:p>
            <a:r>
              <a:rPr lang="hu-HU" dirty="0"/>
              <a:t>eredmény statisztikája</a:t>
            </a:r>
          </a:p>
          <a:p>
            <a:r>
              <a:rPr lang="hu-HU" dirty="0"/>
              <a:t>eredmény megjelenítése adatként</a:t>
            </a:r>
          </a:p>
          <a:p>
            <a:r>
              <a:rPr lang="hu-HU" dirty="0"/>
              <a:t>eredmény exportálása (kép, térinformatikai fájl)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BB9C8D-726C-0298-77DB-2E4C6492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6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A képen szöveg, térkép, képernyőkép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5EA5A3C-68E6-798F-1117-6FAE8288C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359315"/>
            <a:ext cx="8129153" cy="3455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CFDD761-B36F-A0B5-EA50-958EED5F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Felület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651386-C241-9A9A-0C3E-9D143469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048000" cy="4754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lekérdezés-összeállító varázsló</a:t>
            </a:r>
          </a:p>
          <a:p>
            <a:r>
              <a:rPr lang="hu-HU" dirty="0"/>
              <a:t>szerkesztő</a:t>
            </a:r>
          </a:p>
          <a:p>
            <a:r>
              <a:rPr lang="hu-HU" dirty="0"/>
              <a:t>futtatás</a:t>
            </a:r>
          </a:p>
          <a:p>
            <a:r>
              <a:rPr lang="hu-HU" dirty="0"/>
              <a:t>eredmény megjelenítése térképen</a:t>
            </a:r>
          </a:p>
          <a:p>
            <a:r>
              <a:rPr lang="hu-HU" dirty="0"/>
              <a:t>eredmény statisztikája</a:t>
            </a:r>
          </a:p>
          <a:p>
            <a:r>
              <a:rPr lang="hu-HU" dirty="0"/>
              <a:t>eredmény megjelenítése adatként</a:t>
            </a:r>
          </a:p>
          <a:p>
            <a:r>
              <a:rPr lang="hu-HU" dirty="0"/>
              <a:t>eredmény exportálása (kép, térinformatikai fájl)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BB9C8D-726C-0298-77DB-2E4C6492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7" name="Kép 6" descr="A képen szöveg, képernyőkép, Betűtípus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02375E0-1BFB-1DB7-725E-96ECCC4AF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075064"/>
            <a:ext cx="4106573" cy="25139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BCD9E192-8EC2-237D-444F-76322F176ECB}"/>
              </a:ext>
            </a:extLst>
          </p:cNvPr>
          <p:cNvSpPr/>
          <p:nvPr/>
        </p:nvSpPr>
        <p:spPr>
          <a:xfrm>
            <a:off x="5964382" y="2347191"/>
            <a:ext cx="592282" cy="281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971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szöveg, térkép, képernyőkép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F44CA01-5A35-D0DC-0D4F-A6135C5BA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359315"/>
            <a:ext cx="8129153" cy="3455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CFDD761-B36F-A0B5-EA50-958EED5F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Felület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651386-C241-9A9A-0C3E-9D143469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048000" cy="4754563"/>
          </a:xfrm>
        </p:spPr>
        <p:txBody>
          <a:bodyPr/>
          <a:lstStyle/>
          <a:p>
            <a:r>
              <a:rPr lang="hu-HU" dirty="0"/>
              <a:t>lekérdezés-összeállító varázsló</a:t>
            </a:r>
          </a:p>
          <a:p>
            <a:r>
              <a:rPr lang="hu-HU" dirty="0">
                <a:solidFill>
                  <a:srgbClr val="FF0000"/>
                </a:solidFill>
              </a:rPr>
              <a:t>szerkesztő</a:t>
            </a:r>
          </a:p>
          <a:p>
            <a:r>
              <a:rPr lang="hu-HU" dirty="0"/>
              <a:t>futtatás</a:t>
            </a:r>
          </a:p>
          <a:p>
            <a:r>
              <a:rPr lang="hu-HU" dirty="0"/>
              <a:t>eredmény megjelenítése térképen</a:t>
            </a:r>
          </a:p>
          <a:p>
            <a:r>
              <a:rPr lang="hu-HU" dirty="0"/>
              <a:t>eredmény statisztikája</a:t>
            </a:r>
          </a:p>
          <a:p>
            <a:r>
              <a:rPr lang="hu-HU" dirty="0"/>
              <a:t>eredmény megjelenítése adatként</a:t>
            </a:r>
          </a:p>
          <a:p>
            <a:r>
              <a:rPr lang="hu-HU" dirty="0"/>
              <a:t>eredmény exportálása (kép, térinformatikai fájl)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BB9C8D-726C-0298-77DB-2E4C6492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4CF819F-02C0-522E-88AC-75776B74F364}"/>
              </a:ext>
            </a:extLst>
          </p:cNvPr>
          <p:cNvSpPr/>
          <p:nvPr/>
        </p:nvSpPr>
        <p:spPr>
          <a:xfrm>
            <a:off x="3886199" y="2640330"/>
            <a:ext cx="2271713" cy="3174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33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C4A58-76AB-107A-B4FA-AE4662CDA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A képen szöveg, térkép, képernyőkép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985AED2-32AB-7653-AE9E-7A30677B7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359315"/>
            <a:ext cx="8129153" cy="3455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70CC67A-4A56-DC8D-2FA7-C3CDA665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Felület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416B2E-4481-294C-3A75-F8E4B1D09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048000" cy="4754563"/>
          </a:xfrm>
        </p:spPr>
        <p:txBody>
          <a:bodyPr/>
          <a:lstStyle/>
          <a:p>
            <a:r>
              <a:rPr lang="hu-HU" dirty="0"/>
              <a:t>lekérdezés-összeállító varázsló</a:t>
            </a:r>
          </a:p>
          <a:p>
            <a:r>
              <a:rPr lang="hu-HU" dirty="0"/>
              <a:t>szerkesztő</a:t>
            </a:r>
          </a:p>
          <a:p>
            <a:r>
              <a:rPr lang="hu-HU" dirty="0">
                <a:solidFill>
                  <a:srgbClr val="FF0000"/>
                </a:solidFill>
              </a:rPr>
              <a:t>futtatás</a:t>
            </a:r>
          </a:p>
          <a:p>
            <a:r>
              <a:rPr lang="hu-HU" dirty="0"/>
              <a:t>eredmény megjelenítése térképen</a:t>
            </a:r>
          </a:p>
          <a:p>
            <a:r>
              <a:rPr lang="hu-HU" dirty="0"/>
              <a:t>eredmény statisztikája</a:t>
            </a:r>
          </a:p>
          <a:p>
            <a:r>
              <a:rPr lang="hu-HU" dirty="0"/>
              <a:t>eredmény megjelenítése adatként</a:t>
            </a:r>
          </a:p>
          <a:p>
            <a:r>
              <a:rPr lang="hu-HU" dirty="0"/>
              <a:t>eredmény exportálása (kép, térinformatikai fájl)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278A113-2CD5-2A6F-6A67-DF3BD2F3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4F3792E6-6A53-E29D-BDBA-832528E0A891}"/>
              </a:ext>
            </a:extLst>
          </p:cNvPr>
          <p:cNvSpPr/>
          <p:nvPr/>
        </p:nvSpPr>
        <p:spPr>
          <a:xfrm>
            <a:off x="3909060" y="2347191"/>
            <a:ext cx="592282" cy="312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 descr="A képen szöveg, képernyőkép, névjegykárty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8342539-AB45-D93E-659F-6B123BA08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0002" y="3598063"/>
            <a:ext cx="5717078" cy="96572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50898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5193</TotalTime>
  <Words>2417</Words>
  <Application>Microsoft Office PowerPoint</Application>
  <PresentationFormat>Szélesvásznú</PresentationFormat>
  <Paragraphs>495</Paragraphs>
  <Slides>58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58</vt:i4>
      </vt:variant>
    </vt:vector>
  </HeadingPairs>
  <TitlesOfParts>
    <vt:vector size="63" baseType="lpstr">
      <vt:lpstr>Arial</vt:lpstr>
      <vt:lpstr>Arial Narrow</vt:lpstr>
      <vt:lpstr>Calibri</vt:lpstr>
      <vt:lpstr>Courier New</vt:lpstr>
      <vt:lpstr>Office-téma</vt:lpstr>
      <vt:lpstr>OpenStreetMap és Overpass Turbo 2.</vt:lpstr>
      <vt:lpstr>Tartalom</vt:lpstr>
      <vt:lpstr>Overpass Turbo felület</vt:lpstr>
      <vt:lpstr>Overpass Turbo</vt:lpstr>
      <vt:lpstr>Overpass Turbo</vt:lpstr>
      <vt:lpstr>Felület</vt:lpstr>
      <vt:lpstr>Felület</vt:lpstr>
      <vt:lpstr>Felület</vt:lpstr>
      <vt:lpstr>Felület</vt:lpstr>
      <vt:lpstr>Felület</vt:lpstr>
      <vt:lpstr>Felület</vt:lpstr>
      <vt:lpstr>Felület</vt:lpstr>
      <vt:lpstr>Felület</vt:lpstr>
      <vt:lpstr>Felület</vt:lpstr>
      <vt:lpstr>Felület</vt:lpstr>
      <vt:lpstr>Felület</vt:lpstr>
      <vt:lpstr>Felület</vt:lpstr>
      <vt:lpstr>Varázsló</vt:lpstr>
      <vt:lpstr>Varázsló</vt:lpstr>
      <vt:lpstr>Varázsló</vt:lpstr>
      <vt:lpstr>Varázsló</vt:lpstr>
      <vt:lpstr>1. feladat</vt:lpstr>
      <vt:lpstr>1. feladat megoldása</vt:lpstr>
      <vt:lpstr>Overpass QL lekérdezőnyelv szerkezete</vt:lpstr>
      <vt:lpstr>Overpass QL lekérdezőnyelv</vt:lpstr>
      <vt:lpstr>Szerkezet</vt:lpstr>
      <vt:lpstr>Szerkezet</vt:lpstr>
      <vt:lpstr>Szerkezet</vt:lpstr>
      <vt:lpstr>Szerkezet</vt:lpstr>
      <vt:lpstr>Szerkezet</vt:lpstr>
      <vt:lpstr>Szerkezet</vt:lpstr>
      <vt:lpstr>Szerkezet</vt:lpstr>
      <vt:lpstr>Szerkezete</vt:lpstr>
      <vt:lpstr>Szerkezete</vt:lpstr>
      <vt:lpstr>Beállítások</vt:lpstr>
      <vt:lpstr>Beállítások</vt:lpstr>
      <vt:lpstr>Beállítások</vt:lpstr>
      <vt:lpstr>Beállítások</vt:lpstr>
      <vt:lpstr>Beállítások</vt:lpstr>
      <vt:lpstr>Lezárás</vt:lpstr>
      <vt:lpstr>Lezárás</vt:lpstr>
      <vt:lpstr>Lezárás</vt:lpstr>
      <vt:lpstr>Lezárás</vt:lpstr>
      <vt:lpstr>Lekérdezések</vt:lpstr>
      <vt:lpstr>Elemi lekérdezések</vt:lpstr>
      <vt:lpstr>Elemi lekérdezések</vt:lpstr>
      <vt:lpstr>Elemi lekérdezések</vt:lpstr>
      <vt:lpstr>Elemi lekérdezések</vt:lpstr>
      <vt:lpstr>Elemi lekérdezések</vt:lpstr>
      <vt:lpstr>2. feladat</vt:lpstr>
      <vt:lpstr>2. feladat megoldása</vt:lpstr>
      <vt:lpstr>Terület lehatárolása</vt:lpstr>
      <vt:lpstr>Terület lehatárolása</vt:lpstr>
      <vt:lpstr>Lekérdezések kombinálása</vt:lpstr>
      <vt:lpstr>Lekérdezések kombinálása</vt:lpstr>
      <vt:lpstr>3. feladat</vt:lpstr>
      <vt:lpstr>3. feladat megoldása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294</cp:revision>
  <dcterms:created xsi:type="dcterms:W3CDTF">2021-09-14T06:27:21Z</dcterms:created>
  <dcterms:modified xsi:type="dcterms:W3CDTF">2026-02-16T15:40:57Z</dcterms:modified>
</cp:coreProperties>
</file>